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80" r:id="rId3"/>
    <p:sldId id="273" r:id="rId4"/>
    <p:sldId id="281" r:id="rId5"/>
    <p:sldId id="275" r:id="rId6"/>
    <p:sldId id="282" r:id="rId7"/>
    <p:sldId id="290" r:id="rId8"/>
    <p:sldId id="284" r:id="rId9"/>
    <p:sldId id="285" r:id="rId10"/>
    <p:sldId id="286" r:id="rId11"/>
    <p:sldId id="291" r:id="rId12"/>
    <p:sldId id="306" r:id="rId13"/>
    <p:sldId id="277" r:id="rId14"/>
    <p:sldId id="307" r:id="rId15"/>
    <p:sldId id="269" r:id="rId16"/>
    <p:sldId id="292" r:id="rId17"/>
    <p:sldId id="325" r:id="rId18"/>
    <p:sldId id="312" r:id="rId19"/>
    <p:sldId id="313" r:id="rId20"/>
    <p:sldId id="314" r:id="rId21"/>
    <p:sldId id="315" r:id="rId22"/>
    <p:sldId id="316" r:id="rId23"/>
    <p:sldId id="317" r:id="rId24"/>
    <p:sldId id="318" r:id="rId25"/>
    <p:sldId id="350" r:id="rId26"/>
    <p:sldId id="319" r:id="rId27"/>
    <p:sldId id="327" r:id="rId28"/>
    <p:sldId id="320" r:id="rId29"/>
    <p:sldId id="321" r:id="rId30"/>
    <p:sldId id="322" r:id="rId31"/>
    <p:sldId id="323" r:id="rId32"/>
    <p:sldId id="324" r:id="rId33"/>
    <p:sldId id="326" r:id="rId34"/>
    <p:sldId id="297" r:id="rId35"/>
    <p:sldId id="303" r:id="rId36"/>
    <p:sldId id="302" r:id="rId37"/>
    <p:sldId id="300" r:id="rId38"/>
    <p:sldId id="276" r:id="rId39"/>
    <p:sldId id="299" r:id="rId40"/>
    <p:sldId id="328" r:id="rId41"/>
    <p:sldId id="329" r:id="rId42"/>
    <p:sldId id="330" r:id="rId43"/>
    <p:sldId id="331" r:id="rId44"/>
    <p:sldId id="332" r:id="rId45"/>
    <p:sldId id="333" r:id="rId46"/>
    <p:sldId id="334" r:id="rId47"/>
    <p:sldId id="336" r:id="rId48"/>
    <p:sldId id="335" r:id="rId49"/>
    <p:sldId id="337" r:id="rId50"/>
    <p:sldId id="338" r:id="rId51"/>
    <p:sldId id="339" r:id="rId52"/>
    <p:sldId id="340" r:id="rId53"/>
    <p:sldId id="349" r:id="rId54"/>
    <p:sldId id="341" r:id="rId55"/>
    <p:sldId id="342" r:id="rId56"/>
    <p:sldId id="343" r:id="rId57"/>
    <p:sldId id="344" r:id="rId58"/>
    <p:sldId id="345" r:id="rId59"/>
    <p:sldId id="346" r:id="rId60"/>
    <p:sldId id="347" r:id="rId61"/>
    <p:sldId id="348" r:id="rId62"/>
    <p:sldId id="278" r:id="rId63"/>
    <p:sldId id="308" r:id="rId64"/>
    <p:sldId id="309" r:id="rId65"/>
    <p:sldId id="304" r:id="rId66"/>
    <p:sldId id="310" r:id="rId67"/>
    <p:sldId id="311" r:id="rId68"/>
    <p:sldId id="305" r:id="rId69"/>
    <p:sldId id="301" r:id="rId70"/>
    <p:sldId id="26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64694"/>
  </p:normalViewPr>
  <p:slideViewPr>
    <p:cSldViewPr snapToGrid="0" snapToObjects="1">
      <p:cViewPr varScale="1">
        <p:scale>
          <a:sx n="80" d="100"/>
          <a:sy n="80" d="100"/>
        </p:scale>
        <p:origin x="191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84ED-F91A-D64D-846C-FB437175AFB3}" type="datetimeFigureOut">
              <a:rPr lang="en-US" smtClean="0"/>
              <a:t>9/30/19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7520C-4FC8-4341-86D5-1A3A798BBF9A}" type="slidenum">
              <a:rPr lang="en-US" smtClean="0"/>
              <a:t>‹#›</a:t>
            </a:fld>
            <a:endParaRPr lang="en-US"/>
          </a:p>
        </p:txBody>
      </p:sp>
    </p:spTree>
    <p:extLst>
      <p:ext uri="{BB962C8B-B14F-4D97-AF65-F5344CB8AC3E}">
        <p14:creationId xmlns:p14="http://schemas.microsoft.com/office/powerpoint/2010/main" val="23301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learn just enough Docker to be useful.</a:t>
            </a:r>
          </a:p>
          <a:p>
            <a:endParaRPr lang="en-US" dirty="0"/>
          </a:p>
          <a:p>
            <a:r>
              <a:rPr lang="en-US" dirty="0"/>
              <a:t>We’ll learn how to get your </a:t>
            </a:r>
            <a:r>
              <a:rPr lang="en-US" dirty="0" err="1"/>
              <a:t>.Net</a:t>
            </a:r>
            <a:r>
              <a:rPr lang="en-US" dirty="0"/>
              <a:t> applications running in Docker, and what that actually means.</a:t>
            </a:r>
          </a:p>
          <a:p>
            <a:endParaRPr lang="en-US" dirty="0"/>
          </a:p>
          <a:p>
            <a:r>
              <a:rPr lang="en-US" dirty="0"/>
              <a:t>We’ll discuss some common use cases that could help your team be more productive.</a:t>
            </a:r>
          </a:p>
          <a:p>
            <a:endParaRPr lang="en-US" dirty="0"/>
          </a:p>
          <a:p>
            <a:r>
              <a:rPr lang="en-US" dirty="0"/>
              <a:t>We’ll see how to get several </a:t>
            </a:r>
            <a:r>
              <a:rPr lang="en-US" dirty="0" err="1"/>
              <a:t>dockerised</a:t>
            </a:r>
            <a:r>
              <a:rPr lang="en-US" dirty="0"/>
              <a:t> applications talking to each other.</a:t>
            </a:r>
          </a:p>
          <a:p>
            <a:endParaRPr lang="en-US" dirty="0"/>
          </a:p>
          <a:p>
            <a:r>
              <a:rPr lang="en-US" dirty="0"/>
              <a:t>And we’ll touch upon how to get your </a:t>
            </a:r>
            <a:r>
              <a:rPr lang="en-US" dirty="0" err="1"/>
              <a:t>dockerised</a:t>
            </a:r>
            <a:r>
              <a:rPr lang="en-US" dirty="0"/>
              <a:t> application into production.</a:t>
            </a:r>
          </a:p>
          <a:p>
            <a:endParaRPr lang="en-US" dirty="0"/>
          </a:p>
          <a:p>
            <a:r>
              <a:rPr lang="en-US" dirty="0"/>
              <a:t>Our examples today will be in </a:t>
            </a:r>
            <a:r>
              <a:rPr lang="en-US" dirty="0" err="1"/>
              <a:t>.Net</a:t>
            </a:r>
            <a:r>
              <a:rPr lang="en-US" dirty="0"/>
              <a:t> Core, but most of what we cover is language agnostic and easily transferable to your language of choice.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a:t>
            </a:fld>
            <a:endParaRPr lang="en-US"/>
          </a:p>
        </p:txBody>
      </p:sp>
    </p:spTree>
    <p:extLst>
      <p:ext uri="{BB962C8B-B14F-4D97-AF65-F5344CB8AC3E}">
        <p14:creationId xmlns:p14="http://schemas.microsoft.com/office/powerpoint/2010/main" val="415028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a:t>
            </a:r>
            <a:r>
              <a:rPr lang="en-US" dirty="0"/>
              <a:t>/Engineers:</a:t>
            </a:r>
          </a:p>
          <a:p>
            <a:endParaRPr lang="en-US" dirty="0"/>
          </a:p>
          <a:p>
            <a:r>
              <a:rPr lang="en-US" dirty="0"/>
              <a:t>When implementing changes to part of a system, we no longer need to host all of our downstream dependencies within your IDE.</a:t>
            </a:r>
          </a:p>
          <a:p>
            <a:endParaRPr lang="en-US" dirty="0"/>
          </a:p>
          <a:p>
            <a:r>
              <a:rPr lang="en-US" dirty="0"/>
              <a:t>Instead, you can launch these dependencies in the background in Docker.</a:t>
            </a:r>
          </a:p>
          <a:p>
            <a:endParaRPr lang="en-US" dirty="0"/>
          </a:p>
          <a:p>
            <a:r>
              <a:rPr lang="en-US" dirty="0"/>
              <a:t>This helps to reduce the feedback loop by reducing what you need to keep recompiling and testing locally.</a:t>
            </a:r>
          </a:p>
          <a:p>
            <a:endParaRPr lang="en-US" dirty="0"/>
          </a:p>
          <a:p>
            <a:r>
              <a:rPr lang="en-US" dirty="0"/>
              <a:t>This is really useful in polyglot, or microservice teams.</a:t>
            </a:r>
          </a:p>
        </p:txBody>
      </p:sp>
      <p:sp>
        <p:nvSpPr>
          <p:cNvPr id="4" name="Slide Number Placeholder 3"/>
          <p:cNvSpPr>
            <a:spLocks noGrp="1"/>
          </p:cNvSpPr>
          <p:nvPr>
            <p:ph type="sldNum" sz="quarter" idx="5"/>
          </p:nvPr>
        </p:nvSpPr>
        <p:spPr/>
        <p:txBody>
          <a:bodyPr/>
          <a:lstStyle/>
          <a:p>
            <a:fld id="{65E7520C-4FC8-4341-86D5-1A3A798BBF9A}" type="slidenum">
              <a:rPr lang="en-US" smtClean="0"/>
              <a:t>10</a:t>
            </a:fld>
            <a:endParaRPr lang="en-US"/>
          </a:p>
        </p:txBody>
      </p:sp>
    </p:spTree>
    <p:extLst>
      <p:ext uri="{BB962C8B-B14F-4D97-AF65-F5344CB8AC3E}">
        <p14:creationId xmlns:p14="http://schemas.microsoft.com/office/powerpoint/2010/main" val="82036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using Docker for about 3 years now, and I’ve made a few observations along there way.</a:t>
            </a:r>
          </a:p>
          <a:p>
            <a:endParaRPr lang="en-US" dirty="0"/>
          </a:p>
          <a:p>
            <a:r>
              <a:rPr lang="en-US" dirty="0"/>
              <a:t>I think that Docker helps lower the barrier to entry for new or unfamiliar Tech.</a:t>
            </a:r>
          </a:p>
          <a:p>
            <a:r>
              <a:rPr lang="en-US" dirty="0"/>
              <a:t>For example, before I learnt any Node, I was able to launch a Node service within Docker, point my app at it and start consuming it’s endpoints without needing to learn anything about Node, or NPM.</a:t>
            </a:r>
          </a:p>
          <a:p>
            <a:r>
              <a:rPr lang="en-US" dirty="0"/>
              <a:t>I was productive much faster than I would have been without Docker.</a:t>
            </a:r>
          </a:p>
          <a:p>
            <a:endParaRPr lang="en-US" dirty="0"/>
          </a:p>
          <a:p>
            <a:r>
              <a:rPr lang="en-US" dirty="0"/>
              <a:t>I’ve also found that Docker reduces the overhead of moving from one project to another, which I often do on my team as we run ~18 microservices in both </a:t>
            </a:r>
            <a:r>
              <a:rPr lang="en-US" dirty="0" err="1"/>
              <a:t>.Net</a:t>
            </a:r>
            <a:r>
              <a:rPr lang="en-US" dirty="0"/>
              <a:t> and Node.</a:t>
            </a:r>
          </a:p>
          <a:p>
            <a:r>
              <a:rPr lang="en-US" dirty="0"/>
              <a:t>It is really useful being about to move from service to service, using the same commands to launch the various solutions, regardless of tech used.</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11</a:t>
            </a:fld>
            <a:endParaRPr lang="en-US"/>
          </a:p>
        </p:txBody>
      </p:sp>
    </p:spTree>
    <p:extLst>
      <p:ext uri="{BB962C8B-B14F-4D97-AF65-F5344CB8AC3E}">
        <p14:creationId xmlns:p14="http://schemas.microsoft.com/office/powerpoint/2010/main" val="243483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advantages, and we’re not even close about talking about Production yet.</a:t>
            </a:r>
          </a:p>
          <a:p>
            <a:endParaRPr lang="en-US" dirty="0"/>
          </a:p>
          <a:p>
            <a:r>
              <a:rPr lang="en-US" dirty="0"/>
              <a:t>So, if you’ve ever been told you can’t use Docker (meaning Production),</a:t>
            </a:r>
          </a:p>
          <a:p>
            <a:r>
              <a:rPr lang="en-US" dirty="0"/>
              <a:t>It doesn’t mean you and your team can’t benefit from using it elsewhere!</a:t>
            </a:r>
          </a:p>
        </p:txBody>
      </p:sp>
      <p:sp>
        <p:nvSpPr>
          <p:cNvPr id="4" name="Slide Number Placeholder 3"/>
          <p:cNvSpPr>
            <a:spLocks noGrp="1"/>
          </p:cNvSpPr>
          <p:nvPr>
            <p:ph type="sldNum" sz="quarter" idx="5"/>
          </p:nvPr>
        </p:nvSpPr>
        <p:spPr/>
        <p:txBody>
          <a:bodyPr/>
          <a:lstStyle/>
          <a:p>
            <a:fld id="{65E7520C-4FC8-4341-86D5-1A3A798BBF9A}" type="slidenum">
              <a:rPr lang="en-US" smtClean="0"/>
              <a:t>12</a:t>
            </a:fld>
            <a:endParaRPr lang="en-US"/>
          </a:p>
        </p:txBody>
      </p:sp>
    </p:spTree>
    <p:extLst>
      <p:ext uri="{BB962C8B-B14F-4D97-AF65-F5344CB8AC3E}">
        <p14:creationId xmlns:p14="http://schemas.microsoft.com/office/powerpoint/2010/main" val="3886632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demo, we launched multiple </a:t>
            </a:r>
            <a:r>
              <a:rPr lang="en-US" dirty="0" err="1"/>
              <a:t>dockerised</a:t>
            </a:r>
            <a:r>
              <a:rPr lang="en-US" dirty="0"/>
              <a:t> applications at once.</a:t>
            </a:r>
          </a:p>
          <a:p>
            <a:r>
              <a:rPr lang="en-US" dirty="0"/>
              <a:t>But in order to explain that, first we need to know how to get a single app into Docker.</a:t>
            </a:r>
          </a:p>
          <a:p>
            <a:endParaRPr lang="en-US" dirty="0"/>
          </a:p>
          <a:p>
            <a:r>
              <a:rPr lang="en-US" dirty="0"/>
              <a:t>When we </a:t>
            </a:r>
            <a:r>
              <a:rPr lang="en-US" dirty="0" err="1"/>
              <a:t>Dockerise</a:t>
            </a:r>
            <a:r>
              <a:rPr lang="en-US" dirty="0"/>
              <a:t> an application, what we really mean is that we are running it within a Container.</a:t>
            </a:r>
          </a:p>
          <a:p>
            <a:endParaRPr lang="en-US" dirty="0"/>
          </a:p>
          <a:p>
            <a:r>
              <a:rPr lang="en-US" dirty="0"/>
              <a:t>Containers package up our software, and all of it’s dependencies, into a single, portable artefact.</a:t>
            </a:r>
          </a:p>
          <a:p>
            <a:endParaRPr lang="en-US" dirty="0"/>
          </a:p>
          <a:p>
            <a:r>
              <a:rPr lang="en-US" dirty="0"/>
              <a:t>So that means things like our </a:t>
            </a:r>
            <a:r>
              <a:rPr lang="en-US" dirty="0" err="1"/>
              <a:t>Dlls</a:t>
            </a:r>
            <a:r>
              <a:rPr lang="en-US" dirty="0"/>
              <a:t> and configuration, but it also means the version of the </a:t>
            </a:r>
            <a:r>
              <a:rPr lang="en-US" dirty="0" err="1"/>
              <a:t>.Net</a:t>
            </a:r>
            <a:r>
              <a:rPr lang="en-US" dirty="0"/>
              <a:t> runtime that it requires to run, and even the operating system that the runtime needs.</a:t>
            </a:r>
          </a:p>
          <a:p>
            <a:endParaRPr lang="en-US" dirty="0"/>
          </a:p>
          <a:p>
            <a:r>
              <a:rPr lang="en-US" dirty="0"/>
              <a:t>Containers ship with EVERYTHING then need to run, so that when you start one up it has everything it needs.</a:t>
            </a:r>
          </a:p>
          <a:p>
            <a:endParaRPr lang="en-US" dirty="0"/>
          </a:p>
          <a:p>
            <a:r>
              <a:rPr lang="en-US" dirty="0"/>
              <a:t>And Containers will run anywhere that Docker is installed, even if </a:t>
            </a:r>
            <a:r>
              <a:rPr lang="en-US" dirty="0" err="1"/>
              <a:t>.Net</a:t>
            </a:r>
            <a:r>
              <a:rPr lang="en-US" dirty="0"/>
              <a:t> is not installed too.</a:t>
            </a:r>
          </a:p>
        </p:txBody>
      </p:sp>
      <p:sp>
        <p:nvSpPr>
          <p:cNvPr id="4" name="Slide Number Placeholder 3"/>
          <p:cNvSpPr>
            <a:spLocks noGrp="1"/>
          </p:cNvSpPr>
          <p:nvPr>
            <p:ph type="sldNum" sz="quarter" idx="5"/>
          </p:nvPr>
        </p:nvSpPr>
        <p:spPr/>
        <p:txBody>
          <a:bodyPr/>
          <a:lstStyle/>
          <a:p>
            <a:fld id="{65E7520C-4FC8-4341-86D5-1A3A798BBF9A}" type="slidenum">
              <a:rPr lang="en-US" smtClean="0"/>
              <a:t>13</a:t>
            </a:fld>
            <a:endParaRPr lang="en-US"/>
          </a:p>
        </p:txBody>
      </p:sp>
    </p:spTree>
    <p:extLst>
      <p:ext uri="{BB962C8B-B14F-4D97-AF65-F5344CB8AC3E}">
        <p14:creationId xmlns:p14="http://schemas.microsoft.com/office/powerpoint/2010/main" val="376805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our apps inside a Container?</a:t>
            </a:r>
          </a:p>
          <a:p>
            <a:endParaRPr lang="en-US" dirty="0"/>
          </a:p>
          <a:p>
            <a:r>
              <a:rPr lang="en-US" dirty="0"/>
              <a:t>First you need an Image. Containers are actually running instances of an Image.</a:t>
            </a:r>
          </a:p>
          <a:p>
            <a:endParaRPr lang="en-US" dirty="0"/>
          </a:p>
          <a:p>
            <a:r>
              <a:rPr lang="en-US" dirty="0"/>
              <a:t>Images are like blue-prints and define everything your Container needs to run.</a:t>
            </a:r>
          </a:p>
          <a:p>
            <a:endParaRPr lang="en-US" dirty="0"/>
          </a:p>
          <a:p>
            <a:r>
              <a:rPr lang="en-US" dirty="0"/>
              <a:t>You build an Image from a </a:t>
            </a:r>
            <a:r>
              <a:rPr lang="en-US" dirty="0" err="1"/>
              <a:t>Dockerfile</a:t>
            </a:r>
            <a:r>
              <a:rPr lang="en-US" dirty="0"/>
              <a:t>, which contains all the instructions needed to create your Image.</a:t>
            </a:r>
          </a:p>
        </p:txBody>
      </p:sp>
      <p:sp>
        <p:nvSpPr>
          <p:cNvPr id="4" name="Slide Number Placeholder 3"/>
          <p:cNvSpPr>
            <a:spLocks noGrp="1"/>
          </p:cNvSpPr>
          <p:nvPr>
            <p:ph type="sldNum" sz="quarter" idx="5"/>
          </p:nvPr>
        </p:nvSpPr>
        <p:spPr/>
        <p:txBody>
          <a:bodyPr/>
          <a:lstStyle/>
          <a:p>
            <a:fld id="{65E7520C-4FC8-4341-86D5-1A3A798BBF9A}" type="slidenum">
              <a:rPr lang="en-US" smtClean="0"/>
              <a:t>14</a:t>
            </a:fld>
            <a:endParaRPr lang="en-US"/>
          </a:p>
        </p:txBody>
      </p:sp>
    </p:spTree>
    <p:extLst>
      <p:ext uri="{BB962C8B-B14F-4D97-AF65-F5344CB8AC3E}">
        <p14:creationId xmlns:p14="http://schemas.microsoft.com/office/powerpoint/2010/main" val="341648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our first </a:t>
            </a:r>
            <a:r>
              <a:rPr lang="en-US" dirty="0" err="1"/>
              <a:t>Dockerfile</a:t>
            </a:r>
            <a:r>
              <a:rPr lang="en-US" dirty="0"/>
              <a:t> in a moment, but before that, we need a little context on the application we are going to </a:t>
            </a:r>
            <a:r>
              <a:rPr lang="en-US" dirty="0" err="1"/>
              <a:t>Dockerise</a:t>
            </a:r>
            <a:r>
              <a:rPr lang="en-US" dirty="0"/>
              <a:t>.</a:t>
            </a:r>
          </a:p>
          <a:p>
            <a:endParaRPr lang="en-US" dirty="0"/>
          </a:p>
          <a:p>
            <a:r>
              <a:rPr lang="en-US" dirty="0"/>
              <a:t>It’s a simple Web </a:t>
            </a:r>
            <a:r>
              <a:rPr lang="en-US" dirty="0" err="1"/>
              <a:t>Api</a:t>
            </a:r>
            <a:r>
              <a:rPr lang="en-US" dirty="0"/>
              <a:t> Server, with a single HTTP Get endpoint, which evaluates if the number on the URL is a Prime Number or not.</a:t>
            </a:r>
          </a:p>
          <a:p>
            <a:endParaRPr lang="en-US" dirty="0"/>
          </a:p>
          <a:p>
            <a:r>
              <a:rPr lang="en-US" dirty="0"/>
              <a:t>On the Left you can see our solution consists of two projects, 1 for our </a:t>
            </a:r>
            <a:r>
              <a:rPr lang="en-US" dirty="0" err="1"/>
              <a:t>Api</a:t>
            </a:r>
            <a:r>
              <a:rPr lang="en-US" dirty="0"/>
              <a:t> and one for the tests.</a:t>
            </a:r>
          </a:p>
          <a:p>
            <a:endParaRPr lang="en-US" dirty="0"/>
          </a:p>
          <a:p>
            <a:r>
              <a:rPr lang="en-US" dirty="0"/>
              <a:t>On the right you can see the source code.</a:t>
            </a:r>
          </a:p>
          <a:p>
            <a:endParaRPr lang="en-US" dirty="0"/>
          </a:p>
          <a:p>
            <a:r>
              <a:rPr lang="en-US" dirty="0"/>
              <a:t>Super simple stuff: I’ve omitted things like error handling and validation for clarity.</a:t>
            </a:r>
          </a:p>
          <a:p>
            <a:endParaRPr lang="en-US" dirty="0"/>
          </a:p>
          <a:p>
            <a:r>
              <a:rPr lang="en-US" dirty="0"/>
              <a:t>The service runs on port 9021, which will become relevant shortly.</a:t>
            </a:r>
          </a:p>
        </p:txBody>
      </p:sp>
      <p:sp>
        <p:nvSpPr>
          <p:cNvPr id="4" name="Slide Number Placeholder 3"/>
          <p:cNvSpPr>
            <a:spLocks noGrp="1"/>
          </p:cNvSpPr>
          <p:nvPr>
            <p:ph type="sldNum" sz="quarter" idx="5"/>
          </p:nvPr>
        </p:nvSpPr>
        <p:spPr/>
        <p:txBody>
          <a:bodyPr/>
          <a:lstStyle/>
          <a:p>
            <a:fld id="{65E7520C-4FC8-4341-86D5-1A3A798BBF9A}" type="slidenum">
              <a:rPr lang="en-US" smtClean="0"/>
              <a:t>15</a:t>
            </a:fld>
            <a:endParaRPr lang="en-US"/>
          </a:p>
        </p:txBody>
      </p:sp>
    </p:spTree>
    <p:extLst>
      <p:ext uri="{BB962C8B-B14F-4D97-AF65-F5344CB8AC3E}">
        <p14:creationId xmlns:p14="http://schemas.microsoft.com/office/powerpoint/2010/main" val="61581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Dockerfile</a:t>
            </a:r>
            <a:r>
              <a:rPr lang="en-US" dirty="0"/>
              <a:t> we will use to create an image of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16</a:t>
            </a:fld>
            <a:endParaRPr lang="en-US"/>
          </a:p>
        </p:txBody>
      </p:sp>
    </p:spTree>
    <p:extLst>
      <p:ext uri="{BB962C8B-B14F-4D97-AF65-F5344CB8AC3E}">
        <p14:creationId xmlns:p14="http://schemas.microsoft.com/office/powerpoint/2010/main" val="226506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contains 8 instructions</a:t>
            </a:r>
          </a:p>
        </p:txBody>
      </p:sp>
      <p:sp>
        <p:nvSpPr>
          <p:cNvPr id="4" name="Slide Number Placeholder 3"/>
          <p:cNvSpPr>
            <a:spLocks noGrp="1"/>
          </p:cNvSpPr>
          <p:nvPr>
            <p:ph type="sldNum" sz="quarter" idx="5"/>
          </p:nvPr>
        </p:nvSpPr>
        <p:spPr/>
        <p:txBody>
          <a:bodyPr/>
          <a:lstStyle/>
          <a:p>
            <a:fld id="{65E7520C-4FC8-4341-86D5-1A3A798BBF9A}" type="slidenum">
              <a:rPr lang="en-US" smtClean="0"/>
              <a:t>17</a:t>
            </a:fld>
            <a:endParaRPr lang="en-US"/>
          </a:p>
        </p:txBody>
      </p:sp>
    </p:spTree>
    <p:extLst>
      <p:ext uri="{BB962C8B-B14F-4D97-AF65-F5344CB8AC3E}">
        <p14:creationId xmlns:p14="http://schemas.microsoft.com/office/powerpoint/2010/main" val="188044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what is known as a Multi Stage </a:t>
            </a:r>
            <a:r>
              <a:rPr lang="en-US" dirty="0" err="1"/>
              <a:t>dockerfile</a:t>
            </a:r>
            <a:r>
              <a:rPr lang="en-US" dirty="0"/>
              <a:t>, because it contains multiple FROM instructions.</a:t>
            </a:r>
          </a:p>
          <a:p>
            <a:endParaRPr lang="en-US" dirty="0"/>
          </a:p>
          <a:p>
            <a:r>
              <a:rPr lang="en-US" dirty="0"/>
              <a:t>Each FROM instruction will create a new image, and the image created by the final FROM instruction will then be used to spin up container instances </a:t>
            </a:r>
          </a:p>
          <a:p>
            <a:endParaRPr lang="en-US" dirty="0"/>
          </a:p>
          <a:p>
            <a:r>
              <a:rPr lang="en-US" dirty="0"/>
              <a:t>Lets walk through what each of these instructions is actually doing</a:t>
            </a:r>
          </a:p>
        </p:txBody>
      </p:sp>
      <p:sp>
        <p:nvSpPr>
          <p:cNvPr id="4" name="Slide Number Placeholder 3"/>
          <p:cNvSpPr>
            <a:spLocks noGrp="1"/>
          </p:cNvSpPr>
          <p:nvPr>
            <p:ph type="sldNum" sz="quarter" idx="5"/>
          </p:nvPr>
        </p:nvSpPr>
        <p:spPr/>
        <p:txBody>
          <a:bodyPr/>
          <a:lstStyle/>
          <a:p>
            <a:fld id="{65E7520C-4FC8-4341-86D5-1A3A798BBF9A}" type="slidenum">
              <a:rPr lang="en-US" smtClean="0"/>
              <a:t>18</a:t>
            </a:fld>
            <a:endParaRPr lang="en-US"/>
          </a:p>
        </p:txBody>
      </p:sp>
    </p:spTree>
    <p:extLst>
      <p:ext uri="{BB962C8B-B14F-4D97-AF65-F5344CB8AC3E}">
        <p14:creationId xmlns:p14="http://schemas.microsoft.com/office/powerpoint/2010/main" val="68660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an image based on the Dotnet Core SKD</a:t>
            </a:r>
          </a:p>
        </p:txBody>
      </p:sp>
      <p:sp>
        <p:nvSpPr>
          <p:cNvPr id="4" name="Slide Number Placeholder 3"/>
          <p:cNvSpPr>
            <a:spLocks noGrp="1"/>
          </p:cNvSpPr>
          <p:nvPr>
            <p:ph type="sldNum" sz="quarter" idx="5"/>
          </p:nvPr>
        </p:nvSpPr>
        <p:spPr/>
        <p:txBody>
          <a:bodyPr/>
          <a:lstStyle/>
          <a:p>
            <a:fld id="{65E7520C-4FC8-4341-86D5-1A3A798BBF9A}" type="slidenum">
              <a:rPr lang="en-US" smtClean="0"/>
              <a:t>19</a:t>
            </a:fld>
            <a:endParaRPr lang="en-US"/>
          </a:p>
        </p:txBody>
      </p:sp>
    </p:spTree>
    <p:extLst>
      <p:ext uri="{BB962C8B-B14F-4D97-AF65-F5344CB8AC3E}">
        <p14:creationId xmlns:p14="http://schemas.microsoft.com/office/powerpoint/2010/main" val="290251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logical way for me to start this talk is to translate the sales pitch on the docker website into simple explanations.</a:t>
            </a:r>
          </a:p>
          <a:p>
            <a:endParaRPr lang="en-US" dirty="0"/>
          </a:p>
          <a:p>
            <a:r>
              <a:rPr lang="en-US" dirty="0"/>
              <a:t>Instead, I’d like you all to think about your first day in a new job, or on a new team, or that open-source project you want to contribute to…</a:t>
            </a:r>
          </a:p>
          <a:p>
            <a:endParaRPr lang="en-US" dirty="0"/>
          </a:p>
          <a:p>
            <a:r>
              <a:rPr lang="en-US" dirty="0"/>
              <a:t>You’re eager to get stuck in…</a:t>
            </a:r>
          </a:p>
          <a:p>
            <a:r>
              <a:rPr lang="en-US" dirty="0"/>
              <a:t>Your first Job, setting up your Dev environment.</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a:t>
            </a:fld>
            <a:endParaRPr lang="en-US"/>
          </a:p>
        </p:txBody>
      </p:sp>
    </p:spTree>
    <p:extLst>
      <p:ext uri="{BB962C8B-B14F-4D97-AF65-F5344CB8AC3E}">
        <p14:creationId xmlns:p14="http://schemas.microsoft.com/office/powerpoint/2010/main" val="6412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our source code from the host file system, to the file system on that new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20</a:t>
            </a:fld>
            <a:endParaRPr lang="en-US"/>
          </a:p>
        </p:txBody>
      </p:sp>
    </p:spTree>
    <p:extLst>
      <p:ext uri="{BB962C8B-B14F-4D97-AF65-F5344CB8AC3E}">
        <p14:creationId xmlns:p14="http://schemas.microsoft.com/office/powerpoint/2010/main" val="148215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using the Dotnet CLI already installed on the image, we perform a Dotnet test against our app to make sure it is behaving as expected,</a:t>
            </a:r>
          </a:p>
          <a:p>
            <a:r>
              <a:rPr lang="en-US" dirty="0"/>
              <a:t>And then perform a dotnet publish in Release mode, if those tests pass.</a:t>
            </a:r>
          </a:p>
        </p:txBody>
      </p:sp>
      <p:sp>
        <p:nvSpPr>
          <p:cNvPr id="4" name="Slide Number Placeholder 3"/>
          <p:cNvSpPr>
            <a:spLocks noGrp="1"/>
          </p:cNvSpPr>
          <p:nvPr>
            <p:ph type="sldNum" sz="quarter" idx="5"/>
          </p:nvPr>
        </p:nvSpPr>
        <p:spPr/>
        <p:txBody>
          <a:bodyPr/>
          <a:lstStyle/>
          <a:p>
            <a:fld id="{65E7520C-4FC8-4341-86D5-1A3A798BBF9A}" type="slidenum">
              <a:rPr lang="en-US" smtClean="0"/>
              <a:t>21</a:t>
            </a:fld>
            <a:endParaRPr lang="en-US"/>
          </a:p>
        </p:txBody>
      </p:sp>
    </p:spTree>
    <p:extLst>
      <p:ext uri="{BB962C8B-B14F-4D97-AF65-F5344CB8AC3E}">
        <p14:creationId xmlns:p14="http://schemas.microsoft.com/office/powerpoint/2010/main" val="155551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stage 2 of the docker build begins, as execute our second FROM instruction.</a:t>
            </a:r>
          </a:p>
          <a:p>
            <a:endParaRPr lang="en-US" dirty="0"/>
          </a:p>
          <a:p>
            <a:r>
              <a:rPr lang="en-US" dirty="0"/>
              <a:t>This time we base the new image on the Dotnet Core ASP NET runtime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22</a:t>
            </a:fld>
            <a:endParaRPr lang="en-US"/>
          </a:p>
        </p:txBody>
      </p:sp>
    </p:spTree>
    <p:extLst>
      <p:ext uri="{BB962C8B-B14F-4D97-AF65-F5344CB8AC3E}">
        <p14:creationId xmlns:p14="http://schemas.microsoft.com/office/powerpoint/2010/main" val="30661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the output of our publish step in stage 1, to the file system of the image created in stage 2</a:t>
            </a:r>
          </a:p>
        </p:txBody>
      </p:sp>
      <p:sp>
        <p:nvSpPr>
          <p:cNvPr id="4" name="Slide Number Placeholder 3"/>
          <p:cNvSpPr>
            <a:spLocks noGrp="1"/>
          </p:cNvSpPr>
          <p:nvPr>
            <p:ph type="sldNum" sz="quarter" idx="5"/>
          </p:nvPr>
        </p:nvSpPr>
        <p:spPr/>
        <p:txBody>
          <a:bodyPr/>
          <a:lstStyle/>
          <a:p>
            <a:fld id="{65E7520C-4FC8-4341-86D5-1A3A798BBF9A}" type="slidenum">
              <a:rPr lang="en-US" smtClean="0"/>
              <a:t>23</a:t>
            </a:fld>
            <a:endParaRPr lang="en-US"/>
          </a:p>
        </p:txBody>
      </p:sp>
    </p:spTree>
    <p:extLst>
      <p:ext uri="{BB962C8B-B14F-4D97-AF65-F5344CB8AC3E}">
        <p14:creationId xmlns:p14="http://schemas.microsoft.com/office/powerpoint/2010/main" val="280621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tell Docker to run the </a:t>
            </a:r>
            <a:r>
              <a:rPr lang="en-US" dirty="0" err="1"/>
              <a:t>dll</a:t>
            </a:r>
            <a:r>
              <a:rPr lang="en-US" dirty="0"/>
              <a:t> we created during that publish command whenever any container instances based on this image launch </a:t>
            </a:r>
          </a:p>
        </p:txBody>
      </p:sp>
      <p:sp>
        <p:nvSpPr>
          <p:cNvPr id="4" name="Slide Number Placeholder 3"/>
          <p:cNvSpPr>
            <a:spLocks noGrp="1"/>
          </p:cNvSpPr>
          <p:nvPr>
            <p:ph type="sldNum" sz="quarter" idx="5"/>
          </p:nvPr>
        </p:nvSpPr>
        <p:spPr/>
        <p:txBody>
          <a:bodyPr/>
          <a:lstStyle/>
          <a:p>
            <a:fld id="{65E7520C-4FC8-4341-86D5-1A3A798BBF9A}" type="slidenum">
              <a:rPr lang="en-US" smtClean="0"/>
              <a:t>24</a:t>
            </a:fld>
            <a:endParaRPr lang="en-US"/>
          </a:p>
        </p:txBody>
      </p:sp>
    </p:spTree>
    <p:extLst>
      <p:ext uri="{BB962C8B-B14F-4D97-AF65-F5344CB8AC3E}">
        <p14:creationId xmlns:p14="http://schemas.microsoft.com/office/powerpoint/2010/main" val="103619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25</a:t>
            </a:fld>
            <a:endParaRPr lang="en-US"/>
          </a:p>
        </p:txBody>
      </p:sp>
    </p:spTree>
    <p:extLst>
      <p:ext uri="{BB962C8B-B14F-4D97-AF65-F5344CB8AC3E}">
        <p14:creationId xmlns:p14="http://schemas.microsoft.com/office/powerpoint/2010/main" val="2815898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things to point out about this process:</a:t>
            </a:r>
          </a:p>
          <a:p>
            <a:endParaRPr lang="en-US" dirty="0"/>
          </a:p>
          <a:p>
            <a:r>
              <a:rPr lang="en-US" dirty="0"/>
              <a:t>First of all, we’ve not changed our code in order to make the application run in Docker.</a:t>
            </a:r>
          </a:p>
          <a:p>
            <a:r>
              <a:rPr lang="en-US" dirty="0"/>
              <a:t>It is exactly the same code that we would run in IIS or Visual Studio.</a:t>
            </a:r>
          </a:p>
          <a:p>
            <a:r>
              <a:rPr lang="en-US" dirty="0"/>
              <a:t>The only difference is the presence of the </a:t>
            </a:r>
            <a:r>
              <a:rPr lang="en-US" dirty="0" err="1"/>
              <a:t>Dockerfile</a:t>
            </a:r>
            <a:endParaRPr lang="en-US" dirty="0"/>
          </a:p>
          <a:p>
            <a:endParaRPr lang="en-US" dirty="0"/>
          </a:p>
          <a:p>
            <a:r>
              <a:rPr lang="en-US" dirty="0"/>
              <a:t>Secondly, none of our source code ever reaches the final image that we’ll use to create container instances.</a:t>
            </a:r>
          </a:p>
          <a:p>
            <a:r>
              <a:rPr lang="en-US" dirty="0"/>
              <a:t>The source code was copied to stage 1 and used to compile, test and publish the application, but only the published DLL ever get’s copied to the final stage</a:t>
            </a:r>
          </a:p>
        </p:txBody>
      </p:sp>
      <p:sp>
        <p:nvSpPr>
          <p:cNvPr id="4" name="Slide Number Placeholder 3"/>
          <p:cNvSpPr>
            <a:spLocks noGrp="1"/>
          </p:cNvSpPr>
          <p:nvPr>
            <p:ph type="sldNum" sz="quarter" idx="5"/>
          </p:nvPr>
        </p:nvSpPr>
        <p:spPr/>
        <p:txBody>
          <a:bodyPr/>
          <a:lstStyle/>
          <a:p>
            <a:fld id="{65E7520C-4FC8-4341-86D5-1A3A798BBF9A}" type="slidenum">
              <a:rPr lang="en-US" smtClean="0"/>
              <a:t>26</a:t>
            </a:fld>
            <a:endParaRPr lang="en-US"/>
          </a:p>
        </p:txBody>
      </p:sp>
    </p:spTree>
    <p:extLst>
      <p:ext uri="{BB962C8B-B14F-4D97-AF65-F5344CB8AC3E}">
        <p14:creationId xmlns:p14="http://schemas.microsoft.com/office/powerpoint/2010/main" val="2634676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for anyone interested in F# </a:t>
            </a:r>
          </a:p>
          <a:p>
            <a:r>
              <a:rPr lang="en-US" dirty="0"/>
              <a:t>If we’d created our app in F#, then the only difference to the </a:t>
            </a:r>
            <a:r>
              <a:rPr lang="en-US" dirty="0" err="1"/>
              <a:t>Dockerfile</a:t>
            </a:r>
            <a:r>
              <a:rPr lang="en-US" dirty="0"/>
              <a:t> would be the file extensions of the project files</a:t>
            </a:r>
          </a:p>
          <a:p>
            <a:r>
              <a:rPr lang="en-US" dirty="0"/>
              <a:t>Everything else would be exactly the same.</a:t>
            </a:r>
          </a:p>
        </p:txBody>
      </p:sp>
      <p:sp>
        <p:nvSpPr>
          <p:cNvPr id="4" name="Slide Number Placeholder 3"/>
          <p:cNvSpPr>
            <a:spLocks noGrp="1"/>
          </p:cNvSpPr>
          <p:nvPr>
            <p:ph type="sldNum" sz="quarter" idx="5"/>
          </p:nvPr>
        </p:nvSpPr>
        <p:spPr/>
        <p:txBody>
          <a:bodyPr/>
          <a:lstStyle/>
          <a:p>
            <a:fld id="{65E7520C-4FC8-4341-86D5-1A3A798BBF9A}" type="slidenum">
              <a:rPr lang="en-US" smtClean="0"/>
              <a:t>27</a:t>
            </a:fld>
            <a:endParaRPr lang="en-US"/>
          </a:p>
        </p:txBody>
      </p:sp>
    </p:spTree>
    <p:extLst>
      <p:ext uri="{BB962C8B-B14F-4D97-AF65-F5344CB8AC3E}">
        <p14:creationId xmlns:p14="http://schemas.microsoft.com/office/powerpoint/2010/main" val="316735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images we are using here are built and maintained by Microsoft, and pushed on their public Docker repository known as the MRC or Microsoft Container Registry.</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28</a:t>
            </a:fld>
            <a:endParaRPr lang="en-US"/>
          </a:p>
        </p:txBody>
      </p:sp>
    </p:spTree>
    <p:extLst>
      <p:ext uri="{BB962C8B-B14F-4D97-AF65-F5344CB8AC3E}">
        <p14:creationId xmlns:p14="http://schemas.microsoft.com/office/powerpoint/2010/main" val="105194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I’m pulling images from the MRC instead of the default repository on </a:t>
            </a:r>
            <a:r>
              <a:rPr lang="en-US" dirty="0" err="1"/>
              <a:t>DockerHub</a:t>
            </a:r>
            <a:r>
              <a:rPr lang="en-US" dirty="0"/>
              <a:t> is because I want the very latest </a:t>
            </a:r>
            <a:r>
              <a:rPr lang="en-US" dirty="0" err="1"/>
              <a:t>partch</a:t>
            </a:r>
            <a:r>
              <a:rPr lang="en-US" dirty="0"/>
              <a:t> release version of the image, as that contains the latest security vulnerability hot fixes, and Microsoft no longer publish these images to </a:t>
            </a:r>
            <a:r>
              <a:rPr lang="en-US" dirty="0" err="1"/>
              <a:t>DockerHub</a:t>
            </a:r>
            <a:r>
              <a:rPr lang="en-US" dirty="0"/>
              <a:t>, only the MCR.</a:t>
            </a:r>
          </a:p>
          <a:p>
            <a:endParaRPr lang="en-US" dirty="0"/>
          </a:p>
          <a:p>
            <a:r>
              <a:rPr lang="en-US" dirty="0"/>
              <a:t>I’ve included a link on the resources slide towards the end of the slide deck that explains why Microsoft work like this.</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29</a:t>
            </a:fld>
            <a:endParaRPr lang="en-US"/>
          </a:p>
        </p:txBody>
      </p:sp>
    </p:spTree>
    <p:extLst>
      <p:ext uri="{BB962C8B-B14F-4D97-AF65-F5344CB8AC3E}">
        <p14:creationId xmlns:p14="http://schemas.microsoft.com/office/powerpoint/2010/main" val="157273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project you are going to be working on.</a:t>
            </a:r>
          </a:p>
          <a:p>
            <a:endParaRPr lang="en-US" dirty="0"/>
          </a:p>
          <a:p>
            <a:r>
              <a:rPr lang="en-US" dirty="0"/>
              <a:t>A typical 3 tier CRUD application: a database, behind a web service, feeding a front end….and some automated tests to make sure everything is working.</a:t>
            </a:r>
          </a:p>
          <a:p>
            <a:endParaRPr lang="en-US" dirty="0"/>
          </a:p>
          <a:p>
            <a:endParaRPr lang="en-US" dirty="0"/>
          </a:p>
          <a:p>
            <a:r>
              <a:rPr lang="en-US" dirty="0"/>
              <a:t>If you are lucky there is a setup document telling you what you’ll need installed, and how to configure it.</a:t>
            </a:r>
          </a:p>
          <a:p>
            <a:endParaRPr lang="en-US" dirty="0"/>
          </a:p>
          <a:p>
            <a:r>
              <a:rPr lang="en-US" dirty="0"/>
              <a:t>If you are REALLY lucky, setup is scripted for you, and the setup document is simply a list of scripts to run and in what order.</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a:t>
            </a:fld>
            <a:endParaRPr lang="en-US"/>
          </a:p>
        </p:txBody>
      </p:sp>
    </p:spTree>
    <p:extLst>
      <p:ext uri="{BB962C8B-B14F-4D97-AF65-F5344CB8AC3E}">
        <p14:creationId xmlns:p14="http://schemas.microsoft.com/office/powerpoint/2010/main" val="404186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name of the images we are using consist of a name, and some tags, separated by a semi colon.</a:t>
            </a:r>
          </a:p>
          <a:p>
            <a:endParaRPr lang="en-US" dirty="0"/>
          </a:p>
          <a:p>
            <a:r>
              <a:rPr lang="en-US" dirty="0"/>
              <a:t>I would recommend always, always specifying tags whenever you pull an image from a docker repository.</a:t>
            </a:r>
          </a:p>
          <a:p>
            <a:r>
              <a:rPr lang="en-US" dirty="0"/>
              <a:t>This is because, if you don’t, docker defaults to using a Tag called latest.</a:t>
            </a:r>
          </a:p>
          <a:p>
            <a:r>
              <a:rPr lang="en-US" dirty="0"/>
              <a:t>And unfortunately, Latest does not actually behave in the way you might expect something called latest to behave.</a:t>
            </a:r>
          </a:p>
          <a:p>
            <a:endParaRPr lang="en-US" dirty="0"/>
          </a:p>
          <a:p>
            <a:r>
              <a:rPr lang="en-US" dirty="0"/>
              <a:t>So, in order to achieve 100% deterministic builds, Always specify the specific tags of the image you want.</a:t>
            </a:r>
          </a:p>
        </p:txBody>
      </p:sp>
      <p:sp>
        <p:nvSpPr>
          <p:cNvPr id="4" name="Slide Number Placeholder 3"/>
          <p:cNvSpPr>
            <a:spLocks noGrp="1"/>
          </p:cNvSpPr>
          <p:nvPr>
            <p:ph type="sldNum" sz="quarter" idx="5"/>
          </p:nvPr>
        </p:nvSpPr>
        <p:spPr/>
        <p:txBody>
          <a:bodyPr/>
          <a:lstStyle/>
          <a:p>
            <a:fld id="{65E7520C-4FC8-4341-86D5-1A3A798BBF9A}" type="slidenum">
              <a:rPr lang="en-US" smtClean="0"/>
              <a:t>30</a:t>
            </a:fld>
            <a:endParaRPr lang="en-US"/>
          </a:p>
        </p:txBody>
      </p:sp>
    </p:spTree>
    <p:extLst>
      <p:ext uri="{BB962C8B-B14F-4D97-AF65-F5344CB8AC3E}">
        <p14:creationId xmlns:p14="http://schemas.microsoft.com/office/powerpoint/2010/main" val="2555374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tags that I’m using here specify the latest version of the Alpine variant of the Linux OS.</a:t>
            </a:r>
          </a:p>
          <a:p>
            <a:endParaRPr lang="en-US" dirty="0"/>
          </a:p>
          <a:p>
            <a:r>
              <a:rPr lang="en-US" dirty="0"/>
              <a:t>This is because Alpine is a really light weight version of Linux, and I’m trying to keep my images as small as possible.</a:t>
            </a:r>
          </a:p>
          <a:p>
            <a:endParaRPr lang="en-US" dirty="0"/>
          </a:p>
          <a:p>
            <a:r>
              <a:rPr lang="en-US" dirty="0"/>
              <a:t>Smaller images will upload and download faster to your Docker repository, so the smaller your images, the faster your build and deploy processes will be.</a:t>
            </a:r>
          </a:p>
        </p:txBody>
      </p:sp>
      <p:sp>
        <p:nvSpPr>
          <p:cNvPr id="4" name="Slide Number Placeholder 3"/>
          <p:cNvSpPr>
            <a:spLocks noGrp="1"/>
          </p:cNvSpPr>
          <p:nvPr>
            <p:ph type="sldNum" sz="quarter" idx="5"/>
          </p:nvPr>
        </p:nvSpPr>
        <p:spPr/>
        <p:txBody>
          <a:bodyPr/>
          <a:lstStyle/>
          <a:p>
            <a:fld id="{65E7520C-4FC8-4341-86D5-1A3A798BBF9A}" type="slidenum">
              <a:rPr lang="en-US" smtClean="0"/>
              <a:t>31</a:t>
            </a:fld>
            <a:endParaRPr lang="en-US"/>
          </a:p>
        </p:txBody>
      </p:sp>
    </p:spTree>
    <p:extLst>
      <p:ext uri="{BB962C8B-B14F-4D97-AF65-F5344CB8AC3E}">
        <p14:creationId xmlns:p14="http://schemas.microsoft.com/office/powerpoint/2010/main" val="232108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are using </a:t>
            </a:r>
            <a:r>
              <a:rPr lang="en-US" dirty="0" err="1"/>
              <a:t>.Net</a:t>
            </a:r>
            <a:r>
              <a:rPr lang="en-US" dirty="0"/>
              <a:t> Core or the </a:t>
            </a:r>
            <a:r>
              <a:rPr lang="en-US" dirty="0" err="1"/>
              <a:t>.Net</a:t>
            </a:r>
            <a:r>
              <a:rPr lang="en-US" dirty="0"/>
              <a:t> Framework, and whether you are running on Docker or not, you should always be running your production environment on the runtime instead of the SDK.</a:t>
            </a:r>
          </a:p>
          <a:p>
            <a:endParaRPr lang="en-US" dirty="0"/>
          </a:p>
          <a:p>
            <a:r>
              <a:rPr lang="en-US" dirty="0"/>
              <a:t>There are a few reasons for this.</a:t>
            </a:r>
          </a:p>
          <a:p>
            <a:r>
              <a:rPr lang="en-US" dirty="0"/>
              <a:t>Firstly, the SDK provides much more functionality than the runtime, and as a result, exposes a larger attack vector for hackers to exploit should they get on to your live kit.</a:t>
            </a:r>
          </a:p>
          <a:p>
            <a:r>
              <a:rPr lang="en-US" dirty="0"/>
              <a:t>Secondly, due to that extra functionality, the size of the SDK images is also much larger than the runtime images, and as we already know, smaller is better when it comes to Docker.</a:t>
            </a:r>
          </a:p>
        </p:txBody>
      </p:sp>
      <p:sp>
        <p:nvSpPr>
          <p:cNvPr id="4" name="Slide Number Placeholder 3"/>
          <p:cNvSpPr>
            <a:spLocks noGrp="1"/>
          </p:cNvSpPr>
          <p:nvPr>
            <p:ph type="sldNum" sz="quarter" idx="5"/>
          </p:nvPr>
        </p:nvSpPr>
        <p:spPr/>
        <p:txBody>
          <a:bodyPr/>
          <a:lstStyle/>
          <a:p>
            <a:fld id="{65E7520C-4FC8-4341-86D5-1A3A798BBF9A}" type="slidenum">
              <a:rPr lang="en-US" smtClean="0"/>
              <a:t>32</a:t>
            </a:fld>
            <a:endParaRPr lang="en-US"/>
          </a:p>
        </p:txBody>
      </p:sp>
    </p:spTree>
    <p:extLst>
      <p:ext uri="{BB962C8B-B14F-4D97-AF65-F5344CB8AC3E}">
        <p14:creationId xmlns:p14="http://schemas.microsoft.com/office/powerpoint/2010/main" val="172675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t>
            </a:r>
          </a:p>
          <a:p>
            <a:endParaRPr lang="en-US" dirty="0"/>
          </a:p>
          <a:p>
            <a:r>
              <a:rPr lang="en-US" dirty="0"/>
              <a:t>This build is completely ATOMIC.</a:t>
            </a:r>
          </a:p>
          <a:p>
            <a:endParaRPr lang="en-US" dirty="0"/>
          </a:p>
          <a:p>
            <a:r>
              <a:rPr lang="en-US" dirty="0"/>
              <a:t>If the application fails to compile, a test does not pass, or any part of this process fails, we don’t get our image generated.</a:t>
            </a:r>
          </a:p>
          <a:p>
            <a:r>
              <a:rPr lang="en-US" dirty="0"/>
              <a:t>Instead we exit the build with an error code</a:t>
            </a:r>
          </a:p>
        </p:txBody>
      </p:sp>
      <p:sp>
        <p:nvSpPr>
          <p:cNvPr id="4" name="Slide Number Placeholder 3"/>
          <p:cNvSpPr>
            <a:spLocks noGrp="1"/>
          </p:cNvSpPr>
          <p:nvPr>
            <p:ph type="sldNum" sz="quarter" idx="5"/>
          </p:nvPr>
        </p:nvSpPr>
        <p:spPr/>
        <p:txBody>
          <a:bodyPr/>
          <a:lstStyle/>
          <a:p>
            <a:fld id="{65E7520C-4FC8-4341-86D5-1A3A798BBF9A}" type="slidenum">
              <a:rPr lang="en-US" smtClean="0"/>
              <a:t>33</a:t>
            </a:fld>
            <a:endParaRPr lang="en-US"/>
          </a:p>
        </p:txBody>
      </p:sp>
    </p:spTree>
    <p:extLst>
      <p:ext uri="{BB962C8B-B14F-4D97-AF65-F5344CB8AC3E}">
        <p14:creationId xmlns:p14="http://schemas.microsoft.com/office/powerpoint/2010/main" val="3390957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 </a:t>
            </a:r>
            <a:r>
              <a:rPr lang="en-US" dirty="0" err="1"/>
              <a:t>Dockerfile</a:t>
            </a:r>
            <a:r>
              <a:rPr lang="en-US" dirty="0"/>
              <a:t>, we need to use that to create an Image.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build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are passing it 2 </a:t>
            </a:r>
            <a:r>
              <a:rPr lang="en-US" dirty="0" err="1"/>
              <a:t>args</a:t>
            </a:r>
            <a:r>
              <a:rPr lang="en-US" dirty="0"/>
              <a:t>:</a:t>
            </a:r>
          </a:p>
          <a:p>
            <a:pPr marL="0" lvl="0" indent="0">
              <a:buFont typeface="Arial" panose="020B0604020202020204" pitchFamily="34" charset="0"/>
              <a:buNone/>
            </a:pPr>
            <a:r>
              <a:rPr lang="en-US" dirty="0"/>
              <a:t>The 1st, -t, is the name and tag combination that we will use to referrer to this Image once it’s created.</a:t>
            </a:r>
          </a:p>
          <a:p>
            <a:pPr marL="0" lvl="0" indent="0">
              <a:buFont typeface="Arial" panose="020B0604020202020204" pitchFamily="34" charset="0"/>
              <a:buNone/>
            </a:pPr>
            <a:r>
              <a:rPr lang="en-US" dirty="0"/>
              <a:t>The 2</a:t>
            </a:r>
            <a:r>
              <a:rPr lang="en-US" baseline="30000" dirty="0"/>
              <a:t>nd</a:t>
            </a:r>
            <a:r>
              <a:rPr lang="en-US" dirty="0"/>
              <a:t>, a full stop, is what’s know as the build context, and is actually reference to the current directory.</a:t>
            </a:r>
          </a:p>
          <a:p>
            <a:pPr marL="0" lvl="0" indent="0">
              <a:buFont typeface="Arial" panose="020B0604020202020204" pitchFamily="34" charset="0"/>
              <a:buNone/>
            </a:pPr>
            <a:r>
              <a:rPr lang="en-US" dirty="0"/>
              <a:t>It says to the </a:t>
            </a:r>
            <a:r>
              <a:rPr lang="en-US" dirty="0" err="1"/>
              <a:t>Dockerfile</a:t>
            </a:r>
            <a:r>
              <a:rPr lang="en-US" dirty="0"/>
              <a:t>, execute all your commands within the context of this path.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As we have not actually specified a </a:t>
            </a:r>
            <a:r>
              <a:rPr lang="en-US" dirty="0" err="1"/>
              <a:t>Dockerfile</a:t>
            </a:r>
            <a:r>
              <a:rPr lang="en-US" dirty="0"/>
              <a:t> to use, Docker is defaulting to look for a file called ‘</a:t>
            </a:r>
            <a:r>
              <a:rPr lang="en-US" dirty="0" err="1"/>
              <a:t>Dockerfile</a:t>
            </a:r>
            <a:r>
              <a:rPr lang="en-US" dirty="0"/>
              <a:t>’ in the current directory.</a:t>
            </a:r>
          </a:p>
        </p:txBody>
      </p:sp>
      <p:sp>
        <p:nvSpPr>
          <p:cNvPr id="4" name="Slide Number Placeholder 3"/>
          <p:cNvSpPr>
            <a:spLocks noGrp="1"/>
          </p:cNvSpPr>
          <p:nvPr>
            <p:ph type="sldNum" sz="quarter" idx="5"/>
          </p:nvPr>
        </p:nvSpPr>
        <p:spPr/>
        <p:txBody>
          <a:bodyPr/>
          <a:lstStyle/>
          <a:p>
            <a:fld id="{65E7520C-4FC8-4341-86D5-1A3A798BBF9A}" type="slidenum">
              <a:rPr lang="en-US" smtClean="0"/>
              <a:t>34</a:t>
            </a:fld>
            <a:endParaRPr lang="en-US"/>
          </a:p>
        </p:txBody>
      </p:sp>
    </p:spTree>
    <p:extLst>
      <p:ext uri="{BB962C8B-B14F-4D97-AF65-F5344CB8AC3E}">
        <p14:creationId xmlns:p14="http://schemas.microsoft.com/office/powerpoint/2010/main" val="1734314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build -t isprime_dotnetcore:1 .</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35</a:t>
            </a:fld>
            <a:endParaRPr lang="en-US"/>
          </a:p>
        </p:txBody>
      </p:sp>
    </p:spTree>
    <p:extLst>
      <p:ext uri="{BB962C8B-B14F-4D97-AF65-F5344CB8AC3E}">
        <p14:creationId xmlns:p14="http://schemas.microsoft.com/office/powerpoint/2010/main" val="205239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an image we can spin up a container instance to host our app.</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run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Again, we are passing 2 </a:t>
            </a:r>
            <a:r>
              <a:rPr lang="en-US" dirty="0" err="1"/>
              <a:t>args</a:t>
            </a:r>
            <a:r>
              <a:rPr lang="en-US" dirty="0"/>
              <a:t>.</a:t>
            </a:r>
          </a:p>
          <a:p>
            <a:pPr marL="0" lvl="0" indent="0">
              <a:buFont typeface="Arial" panose="020B0604020202020204" pitchFamily="34" charset="0"/>
              <a:buNone/>
            </a:pPr>
            <a:r>
              <a:rPr lang="en-US" dirty="0"/>
              <a:t>The 1</a:t>
            </a:r>
            <a:r>
              <a:rPr lang="en-US" baseline="30000" dirty="0"/>
              <a:t>st</a:t>
            </a:r>
            <a:r>
              <a:rPr lang="en-US" dirty="0"/>
              <a:t> –p, maps port 80 on our Host machine to port 9021 on the image, which is where our application is actually running.</a:t>
            </a:r>
          </a:p>
          <a:p>
            <a:pPr marL="0" lvl="0" indent="0">
              <a:buFont typeface="Arial" panose="020B0604020202020204" pitchFamily="34" charset="0"/>
              <a:buNone/>
            </a:pPr>
            <a:r>
              <a:rPr lang="en-US" dirty="0"/>
              <a:t>The 2nd, is the name and tag combination of the image that we want an instance of, which is the same as the Image we just created.</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36</a:t>
            </a:fld>
            <a:endParaRPr lang="en-US"/>
          </a:p>
        </p:txBody>
      </p:sp>
    </p:spTree>
    <p:extLst>
      <p:ext uri="{BB962C8B-B14F-4D97-AF65-F5344CB8AC3E}">
        <p14:creationId xmlns:p14="http://schemas.microsoft.com/office/powerpoint/2010/main" val="54017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docker run -p 80:9021 isprime_dotnetcore:1</a:t>
            </a:r>
          </a:p>
        </p:txBody>
      </p:sp>
      <p:sp>
        <p:nvSpPr>
          <p:cNvPr id="4" name="Slide Number Placeholder 3"/>
          <p:cNvSpPr>
            <a:spLocks noGrp="1"/>
          </p:cNvSpPr>
          <p:nvPr>
            <p:ph type="sldNum" sz="quarter" idx="5"/>
          </p:nvPr>
        </p:nvSpPr>
        <p:spPr/>
        <p:txBody>
          <a:bodyPr/>
          <a:lstStyle/>
          <a:p>
            <a:fld id="{65E7520C-4FC8-4341-86D5-1A3A798BBF9A}" type="slidenum">
              <a:rPr lang="en-US" smtClean="0"/>
              <a:t>37</a:t>
            </a:fld>
            <a:endParaRPr lang="en-US"/>
          </a:p>
        </p:txBody>
      </p:sp>
    </p:spTree>
    <p:extLst>
      <p:ext uri="{BB962C8B-B14F-4D97-AF65-F5344CB8AC3E}">
        <p14:creationId xmlns:p14="http://schemas.microsoft.com/office/powerpoint/2010/main" val="3044743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know how to build an Image containing our application, and launch an instance of a Container, it’s time to go back to where we started with our First Demo.</a:t>
            </a:r>
          </a:p>
          <a:p>
            <a:endParaRPr lang="en-US" dirty="0"/>
          </a:p>
          <a:p>
            <a:r>
              <a:rPr lang="en-US" dirty="0"/>
              <a:t>We used a tool called Docker-Compose to build and launch multiple Containers with a single command.</a:t>
            </a:r>
          </a:p>
          <a:p>
            <a:endParaRPr lang="en-US" dirty="0"/>
          </a:p>
          <a:p>
            <a:r>
              <a:rPr lang="en-US" dirty="0"/>
              <a:t>It does this by allowing us to define multi Container applications in a YML file.</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38</a:t>
            </a:fld>
            <a:endParaRPr lang="en-US"/>
          </a:p>
        </p:txBody>
      </p:sp>
    </p:spTree>
    <p:extLst>
      <p:ext uri="{BB962C8B-B14F-4D97-AF65-F5344CB8AC3E}">
        <p14:creationId xmlns:p14="http://schemas.microsoft.com/office/powerpoint/2010/main" val="3360418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have a look at the compose file we used in that demo</a:t>
            </a:r>
          </a:p>
        </p:txBody>
      </p:sp>
      <p:sp>
        <p:nvSpPr>
          <p:cNvPr id="4" name="Slide Number Placeholder 3"/>
          <p:cNvSpPr>
            <a:spLocks noGrp="1"/>
          </p:cNvSpPr>
          <p:nvPr>
            <p:ph type="sldNum" sz="quarter" idx="5"/>
          </p:nvPr>
        </p:nvSpPr>
        <p:spPr/>
        <p:txBody>
          <a:bodyPr/>
          <a:lstStyle/>
          <a:p>
            <a:fld id="{65E7520C-4FC8-4341-86D5-1A3A798BBF9A}" type="slidenum">
              <a:rPr lang="en-US" smtClean="0"/>
              <a:t>39</a:t>
            </a:fld>
            <a:endParaRPr lang="en-US"/>
          </a:p>
        </p:txBody>
      </p:sp>
    </p:spTree>
    <p:extLst>
      <p:ext uri="{BB962C8B-B14F-4D97-AF65-F5344CB8AC3E}">
        <p14:creationId xmlns:p14="http://schemas.microsoft.com/office/powerpoint/2010/main" val="226735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often are these setup documents out of date and missing steps?</a:t>
            </a:r>
          </a:p>
          <a:p>
            <a:r>
              <a:rPr lang="en-US" dirty="0"/>
              <a:t>How often does something already on the machine conflict with what you are trying to setup?</a:t>
            </a:r>
          </a:p>
          <a:p>
            <a:r>
              <a:rPr lang="en-US" dirty="0"/>
              <a:t>Wouldn’t it be nice if the setup document was a single instruction, that is guaranteed to work, because the team run it every day?</a:t>
            </a:r>
          </a:p>
          <a:p>
            <a:endParaRPr lang="en-US" dirty="0"/>
          </a:p>
          <a:p>
            <a:endParaRPr lang="en-US" dirty="0"/>
          </a:p>
          <a:p>
            <a:r>
              <a:rPr lang="en-US" dirty="0"/>
              <a:t>Docker helps remove all of this pain and achieve just that.</a:t>
            </a:r>
          </a:p>
          <a:p>
            <a:endParaRPr lang="en-US" dirty="0"/>
          </a:p>
          <a:p>
            <a:r>
              <a:rPr lang="en-US" dirty="0"/>
              <a:t>With Docker, I can clone a code repository to my machine and be up and running in minutes.</a:t>
            </a:r>
          </a:p>
          <a:p>
            <a:endParaRPr lang="en-US" dirty="0"/>
          </a:p>
          <a:p>
            <a:r>
              <a:rPr lang="en-US" dirty="0"/>
              <a:t>I don’t need </a:t>
            </a:r>
            <a:r>
              <a:rPr lang="en-US" dirty="0" err="1"/>
              <a:t>.Net</a:t>
            </a:r>
            <a:r>
              <a:rPr lang="en-US" dirty="0"/>
              <a:t> installed.</a:t>
            </a:r>
          </a:p>
          <a:p>
            <a:r>
              <a:rPr lang="en-US" dirty="0"/>
              <a:t>I don’t need a database installed.</a:t>
            </a:r>
          </a:p>
          <a:p>
            <a:r>
              <a:rPr lang="en-US" dirty="0"/>
              <a:t>I don’t need IIS or virtual directories (at least, not with </a:t>
            </a:r>
            <a:r>
              <a:rPr lang="en-US" dirty="0" err="1"/>
              <a:t>.Net</a:t>
            </a:r>
            <a:r>
              <a:rPr lang="en-US" dirty="0"/>
              <a:t> Core)</a:t>
            </a:r>
          </a:p>
          <a:p>
            <a:endParaRPr lang="en-US" dirty="0"/>
          </a:p>
          <a:p>
            <a:r>
              <a:rPr lang="en-US" dirty="0"/>
              <a:t>I just need Docker and the source code.</a:t>
            </a:r>
          </a:p>
        </p:txBody>
      </p:sp>
      <p:sp>
        <p:nvSpPr>
          <p:cNvPr id="4" name="Slide Number Placeholder 3"/>
          <p:cNvSpPr>
            <a:spLocks noGrp="1"/>
          </p:cNvSpPr>
          <p:nvPr>
            <p:ph type="sldNum" sz="quarter" idx="5"/>
          </p:nvPr>
        </p:nvSpPr>
        <p:spPr/>
        <p:txBody>
          <a:bodyPr/>
          <a:lstStyle/>
          <a:p>
            <a:fld id="{65E7520C-4FC8-4341-86D5-1A3A798BBF9A}" type="slidenum">
              <a:rPr lang="en-US" smtClean="0"/>
              <a:t>4</a:t>
            </a:fld>
            <a:endParaRPr lang="en-US"/>
          </a:p>
        </p:txBody>
      </p:sp>
    </p:spTree>
    <p:extLst>
      <p:ext uri="{BB962C8B-B14F-4D97-AF65-F5344CB8AC3E}">
        <p14:creationId xmlns:p14="http://schemas.microsoft.com/office/powerpoint/2010/main" val="1355374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we had 4 containers: 1 for each the two web sites, one for hosting our database, and another for our automate tests.</a:t>
            </a:r>
          </a:p>
          <a:p>
            <a:endParaRPr lang="en-US" dirty="0"/>
          </a:p>
          <a:p>
            <a:r>
              <a:rPr lang="en-US" dirty="0"/>
              <a:t>You can see each of those services defined here in our compose file under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40</a:t>
            </a:fld>
            <a:endParaRPr lang="en-US"/>
          </a:p>
        </p:txBody>
      </p:sp>
    </p:spTree>
    <p:extLst>
      <p:ext uri="{BB962C8B-B14F-4D97-AF65-F5344CB8AC3E}">
        <p14:creationId xmlns:p14="http://schemas.microsoft.com/office/powerpoint/2010/main" val="2727305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bottom up:</a:t>
            </a:r>
          </a:p>
          <a:p>
            <a:endParaRPr lang="en-US" dirty="0"/>
          </a:p>
          <a:p>
            <a:r>
              <a:rPr lang="en-US" dirty="0"/>
              <a:t>First we have our database: this uses a Mongo Image from </a:t>
            </a:r>
            <a:r>
              <a:rPr lang="en-US" dirty="0" err="1"/>
              <a:t>DockerHub</a:t>
            </a:r>
            <a:r>
              <a:rPr lang="en-US" dirty="0"/>
              <a:t> to create a container instance hosting our Database and exposes the default port </a:t>
            </a:r>
          </a:p>
        </p:txBody>
      </p:sp>
      <p:sp>
        <p:nvSpPr>
          <p:cNvPr id="4" name="Slide Number Placeholder 3"/>
          <p:cNvSpPr>
            <a:spLocks noGrp="1"/>
          </p:cNvSpPr>
          <p:nvPr>
            <p:ph type="sldNum" sz="quarter" idx="5"/>
          </p:nvPr>
        </p:nvSpPr>
        <p:spPr/>
        <p:txBody>
          <a:bodyPr/>
          <a:lstStyle/>
          <a:p>
            <a:fld id="{65E7520C-4FC8-4341-86D5-1A3A798BBF9A}" type="slidenum">
              <a:rPr lang="en-US" smtClean="0"/>
              <a:t>41</a:t>
            </a:fld>
            <a:endParaRPr lang="en-US"/>
          </a:p>
        </p:txBody>
      </p:sp>
    </p:spTree>
    <p:extLst>
      <p:ext uri="{BB962C8B-B14F-4D97-AF65-F5344CB8AC3E}">
        <p14:creationId xmlns:p14="http://schemas.microsoft.com/office/powerpoint/2010/main" val="42461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I have no </a:t>
            </a:r>
            <a:r>
              <a:rPr lang="en-US" dirty="0" err="1"/>
              <a:t>Dockerfile</a:t>
            </a:r>
            <a:r>
              <a:rPr lang="en-US" dirty="0"/>
              <a:t> defined for Mongo..</a:t>
            </a:r>
          </a:p>
          <a:p>
            <a:endParaRPr lang="en-US" dirty="0"/>
          </a:p>
          <a:p>
            <a:r>
              <a:rPr lang="en-US" dirty="0"/>
              <a:t>We are using an existing image, built by the Mongo </a:t>
            </a:r>
            <a:r>
              <a:rPr lang="en-US" dirty="0" err="1"/>
              <a:t>Devs</a:t>
            </a:r>
            <a:r>
              <a:rPr lang="en-US" dirty="0"/>
              <a:t> and published on </a:t>
            </a:r>
            <a:r>
              <a:rPr lang="en-US" dirty="0" err="1"/>
              <a:t>Dockerhub</a:t>
            </a:r>
            <a:endParaRPr lang="en-US" dirty="0"/>
          </a:p>
          <a:p>
            <a:endParaRPr lang="en-US" dirty="0"/>
          </a:p>
          <a:p>
            <a:r>
              <a:rPr lang="en-US" dirty="0"/>
              <a:t>We are simply pulling this image and using it to spin up an instance of a Mongo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42</a:t>
            </a:fld>
            <a:endParaRPr lang="en-US"/>
          </a:p>
        </p:txBody>
      </p:sp>
    </p:spTree>
    <p:extLst>
      <p:ext uri="{BB962C8B-B14F-4D97-AF65-F5344CB8AC3E}">
        <p14:creationId xmlns:p14="http://schemas.microsoft.com/office/powerpoint/2010/main" val="1325709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web </a:t>
            </a:r>
            <a:r>
              <a:rPr lang="en-US" dirty="0" err="1"/>
              <a:t>api</a:t>
            </a:r>
            <a:r>
              <a:rPr lang="en-US" dirty="0"/>
              <a:t> service, which is different to the mongo </a:t>
            </a:r>
            <a:r>
              <a:rPr lang="en-US" dirty="0" err="1"/>
              <a:t>sevice</a:t>
            </a:r>
            <a:r>
              <a:rPr lang="en-US" dirty="0"/>
              <a:t>, in that it depends on a </a:t>
            </a:r>
            <a:r>
              <a:rPr lang="en-US" dirty="0" err="1"/>
              <a:t>Dockerfile</a:t>
            </a:r>
            <a:r>
              <a:rPr lang="en-US" dirty="0"/>
              <a:t> to build an image, rather than use an existing one.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43</a:t>
            </a:fld>
            <a:endParaRPr lang="en-US"/>
          </a:p>
        </p:txBody>
      </p:sp>
    </p:spTree>
    <p:extLst>
      <p:ext uri="{BB962C8B-B14F-4D97-AF65-F5344CB8AC3E}">
        <p14:creationId xmlns:p14="http://schemas.microsoft.com/office/powerpoint/2010/main" val="3424850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here says: ‘From my current location use a </a:t>
            </a:r>
            <a:r>
              <a:rPr lang="en-US" dirty="0" err="1"/>
              <a:t>Dockerfile</a:t>
            </a:r>
            <a:r>
              <a:rPr lang="en-US" dirty="0"/>
              <a:t> named </a:t>
            </a:r>
            <a:r>
              <a:rPr lang="en-US" dirty="0" err="1"/>
              <a:t>Dockerfile_Api_Local</a:t>
            </a:r>
            <a:r>
              <a:rPr lang="en-US" dirty="0"/>
              <a:t>, and that contains all the instructions needed to build an image and launch a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44</a:t>
            </a:fld>
            <a:endParaRPr lang="en-US"/>
          </a:p>
        </p:txBody>
      </p:sp>
    </p:spTree>
    <p:extLst>
      <p:ext uri="{BB962C8B-B14F-4D97-AF65-F5344CB8AC3E}">
        <p14:creationId xmlns:p14="http://schemas.microsoft.com/office/powerpoint/2010/main" val="2570436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important points to note:</a:t>
            </a:r>
          </a:p>
          <a:p>
            <a:endParaRPr lang="en-US" dirty="0"/>
          </a:p>
          <a:p>
            <a:r>
              <a:rPr lang="en-US" dirty="0" err="1"/>
              <a:t>Depends_On</a:t>
            </a:r>
            <a:r>
              <a:rPr lang="en-US" dirty="0"/>
              <a:t>: This tells Compose that this service requires the Mongo Service in order to run.</a:t>
            </a:r>
          </a:p>
          <a:p>
            <a:endParaRPr lang="en-US" dirty="0"/>
          </a:p>
          <a:p>
            <a:r>
              <a:rPr lang="en-US" dirty="0"/>
              <a:t>Compose will launch any service that another service depends on first, so that everything always has what it needs in order to run.</a:t>
            </a:r>
          </a:p>
        </p:txBody>
      </p:sp>
      <p:sp>
        <p:nvSpPr>
          <p:cNvPr id="4" name="Slide Number Placeholder 3"/>
          <p:cNvSpPr>
            <a:spLocks noGrp="1"/>
          </p:cNvSpPr>
          <p:nvPr>
            <p:ph type="sldNum" sz="quarter" idx="5"/>
          </p:nvPr>
        </p:nvSpPr>
        <p:spPr/>
        <p:txBody>
          <a:bodyPr/>
          <a:lstStyle/>
          <a:p>
            <a:fld id="{65E7520C-4FC8-4341-86D5-1A3A798BBF9A}" type="slidenum">
              <a:rPr lang="en-US" smtClean="0"/>
              <a:t>45</a:t>
            </a:fld>
            <a:endParaRPr lang="en-US"/>
          </a:p>
        </p:txBody>
      </p:sp>
    </p:spTree>
    <p:extLst>
      <p:ext uri="{BB962C8B-B14F-4D97-AF65-F5344CB8AC3E}">
        <p14:creationId xmlns:p14="http://schemas.microsoft.com/office/powerpoint/2010/main" val="196778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Variables:</a:t>
            </a:r>
          </a:p>
          <a:p>
            <a:endParaRPr lang="en-US" dirty="0"/>
          </a:p>
          <a:p>
            <a:r>
              <a:rPr lang="en-US" dirty="0"/>
              <a:t>The environment arguments here are passed to the container when it is spun up</a:t>
            </a:r>
          </a:p>
          <a:p>
            <a:endParaRPr lang="en-US" dirty="0"/>
          </a:p>
          <a:p>
            <a:r>
              <a:rPr lang="en-US" dirty="0"/>
              <a:t>In this example, we set the DB connection string for connecting to Mongo, which is configurable in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46</a:t>
            </a:fld>
            <a:endParaRPr lang="en-US"/>
          </a:p>
        </p:txBody>
      </p:sp>
    </p:spTree>
    <p:extLst>
      <p:ext uri="{BB962C8B-B14F-4D97-AF65-F5344CB8AC3E}">
        <p14:creationId xmlns:p14="http://schemas.microsoft.com/office/powerpoint/2010/main" val="23463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inspect the actual value of the connection string, you’ll see that the we are </a:t>
            </a:r>
            <a:r>
              <a:rPr lang="en-US" dirty="0" err="1"/>
              <a:t>actualyl</a:t>
            </a:r>
            <a:r>
              <a:rPr lang="en-US" dirty="0"/>
              <a:t> using the name of the Mongo Service that we’ve just seen</a:t>
            </a:r>
          </a:p>
          <a:p>
            <a:endParaRPr lang="en-US" dirty="0"/>
          </a:p>
          <a:p>
            <a:r>
              <a:rPr lang="en-US" dirty="0"/>
              <a:t>Remember earlier I said that Docker creates its own little network and adds each container to that Network…</a:t>
            </a:r>
          </a:p>
          <a:p>
            <a:endParaRPr lang="en-US" dirty="0"/>
          </a:p>
          <a:p>
            <a:r>
              <a:rPr lang="en-US" dirty="0"/>
              <a:t>When it does this, each container is reachable by the others, and discoverable via the container name. </a:t>
            </a:r>
          </a:p>
          <a:p>
            <a:r>
              <a:rPr lang="en-US" dirty="0"/>
              <a:t>So it is possible to refer to another service via its name in YML, and Compose will resolve that as an IP on it’s network at run time.</a:t>
            </a:r>
          </a:p>
          <a:p>
            <a:endParaRPr lang="en-US" dirty="0"/>
          </a:p>
          <a:p>
            <a:r>
              <a:rPr lang="en-US" dirty="0"/>
              <a:t>So the Mongo DB connection string here will actually resolve to the IP address of container hosing our mongo Instance.</a:t>
            </a:r>
          </a:p>
          <a:p>
            <a:endParaRPr lang="en-US" dirty="0"/>
          </a:p>
          <a:p>
            <a:r>
              <a:rPr lang="en-US" dirty="0"/>
              <a:t>WE are getting dynamic DNS lookups on our Docker Network….Now that is pretty cool!</a:t>
            </a:r>
          </a:p>
        </p:txBody>
      </p:sp>
      <p:sp>
        <p:nvSpPr>
          <p:cNvPr id="4" name="Slide Number Placeholder 3"/>
          <p:cNvSpPr>
            <a:spLocks noGrp="1"/>
          </p:cNvSpPr>
          <p:nvPr>
            <p:ph type="sldNum" sz="quarter" idx="5"/>
          </p:nvPr>
        </p:nvSpPr>
        <p:spPr/>
        <p:txBody>
          <a:bodyPr/>
          <a:lstStyle/>
          <a:p>
            <a:fld id="{65E7520C-4FC8-4341-86D5-1A3A798BBF9A}" type="slidenum">
              <a:rPr lang="en-US" smtClean="0"/>
              <a:t>47</a:t>
            </a:fld>
            <a:endParaRPr lang="en-US"/>
          </a:p>
        </p:txBody>
      </p:sp>
    </p:spTree>
    <p:extLst>
      <p:ext uri="{BB962C8B-B14F-4D97-AF65-F5344CB8AC3E}">
        <p14:creationId xmlns:p14="http://schemas.microsoft.com/office/powerpoint/2010/main" val="2193518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map our ports from the host to our container as we’ve seen before</a:t>
            </a:r>
          </a:p>
        </p:txBody>
      </p:sp>
      <p:sp>
        <p:nvSpPr>
          <p:cNvPr id="4" name="Slide Number Placeholder 3"/>
          <p:cNvSpPr>
            <a:spLocks noGrp="1"/>
          </p:cNvSpPr>
          <p:nvPr>
            <p:ph type="sldNum" sz="quarter" idx="5"/>
          </p:nvPr>
        </p:nvSpPr>
        <p:spPr/>
        <p:txBody>
          <a:bodyPr/>
          <a:lstStyle/>
          <a:p>
            <a:fld id="{65E7520C-4FC8-4341-86D5-1A3A798BBF9A}" type="slidenum">
              <a:rPr lang="en-US" smtClean="0"/>
              <a:t>48</a:t>
            </a:fld>
            <a:endParaRPr lang="en-US"/>
          </a:p>
        </p:txBody>
      </p:sp>
    </p:spTree>
    <p:extLst>
      <p:ext uri="{BB962C8B-B14F-4D97-AF65-F5344CB8AC3E}">
        <p14:creationId xmlns:p14="http://schemas.microsoft.com/office/powerpoint/2010/main" val="3239146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Frontend Service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49</a:t>
            </a:fld>
            <a:endParaRPr lang="en-US"/>
          </a:p>
        </p:txBody>
      </p:sp>
    </p:spTree>
    <p:extLst>
      <p:ext uri="{BB962C8B-B14F-4D97-AF65-F5344CB8AC3E}">
        <p14:creationId xmlns:p14="http://schemas.microsoft.com/office/powerpoint/2010/main" val="206115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our first demo.</a:t>
            </a:r>
          </a:p>
          <a:p>
            <a:endParaRPr lang="en-US" dirty="0"/>
          </a:p>
          <a:p>
            <a:r>
              <a:rPr lang="en-US" dirty="0"/>
              <a:t>Having just pulled our source code from </a:t>
            </a:r>
            <a:r>
              <a:rPr lang="en-US" dirty="0" err="1"/>
              <a:t>github</a:t>
            </a:r>
            <a:r>
              <a:rPr lang="en-US" dirty="0"/>
              <a:t>, </a:t>
            </a:r>
          </a:p>
          <a:p>
            <a:r>
              <a:rPr lang="en-US" dirty="0"/>
              <a:t>I will run a single command and launch our entire application within Docker Containers.</a:t>
            </a:r>
          </a:p>
        </p:txBody>
      </p:sp>
      <p:sp>
        <p:nvSpPr>
          <p:cNvPr id="4" name="Slide Number Placeholder 3"/>
          <p:cNvSpPr>
            <a:spLocks noGrp="1"/>
          </p:cNvSpPr>
          <p:nvPr>
            <p:ph type="sldNum" sz="quarter" idx="5"/>
          </p:nvPr>
        </p:nvSpPr>
        <p:spPr/>
        <p:txBody>
          <a:bodyPr/>
          <a:lstStyle/>
          <a:p>
            <a:fld id="{65E7520C-4FC8-4341-86D5-1A3A798BBF9A}" type="slidenum">
              <a:rPr lang="en-US" smtClean="0"/>
              <a:t>5</a:t>
            </a:fld>
            <a:endParaRPr lang="en-US"/>
          </a:p>
        </p:txBody>
      </p:sp>
    </p:spTree>
    <p:extLst>
      <p:ext uri="{BB962C8B-B14F-4D97-AF65-F5344CB8AC3E}">
        <p14:creationId xmlns:p14="http://schemas.microsoft.com/office/powerpoint/2010/main" val="3794809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a:t>
            </a:r>
            <a:r>
              <a:rPr lang="en-US" dirty="0" err="1"/>
              <a:t>api</a:t>
            </a:r>
            <a:r>
              <a:rPr lang="en-US" dirty="0"/>
              <a:t>, this service uses a </a:t>
            </a:r>
            <a:r>
              <a:rPr lang="en-US" dirty="0" err="1"/>
              <a:t>Dockerfile</a:t>
            </a:r>
            <a:r>
              <a:rPr lang="en-US" dirty="0"/>
              <a:t> in order to build an image and start a container</a:t>
            </a:r>
          </a:p>
        </p:txBody>
      </p:sp>
      <p:sp>
        <p:nvSpPr>
          <p:cNvPr id="4" name="Slide Number Placeholder 3"/>
          <p:cNvSpPr>
            <a:spLocks noGrp="1"/>
          </p:cNvSpPr>
          <p:nvPr>
            <p:ph type="sldNum" sz="quarter" idx="5"/>
          </p:nvPr>
        </p:nvSpPr>
        <p:spPr/>
        <p:txBody>
          <a:bodyPr/>
          <a:lstStyle/>
          <a:p>
            <a:fld id="{65E7520C-4FC8-4341-86D5-1A3A798BBF9A}" type="slidenum">
              <a:rPr lang="en-US" smtClean="0"/>
              <a:t>50</a:t>
            </a:fld>
            <a:endParaRPr lang="en-US"/>
          </a:p>
        </p:txBody>
      </p:sp>
    </p:spTree>
    <p:extLst>
      <p:ext uri="{BB962C8B-B14F-4D97-AF65-F5344CB8AC3E}">
        <p14:creationId xmlns:p14="http://schemas.microsoft.com/office/powerpoint/2010/main" val="91685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the backend API</a:t>
            </a:r>
          </a:p>
        </p:txBody>
      </p:sp>
      <p:sp>
        <p:nvSpPr>
          <p:cNvPr id="4" name="Slide Number Placeholder 3"/>
          <p:cNvSpPr>
            <a:spLocks noGrp="1"/>
          </p:cNvSpPr>
          <p:nvPr>
            <p:ph type="sldNum" sz="quarter" idx="5"/>
          </p:nvPr>
        </p:nvSpPr>
        <p:spPr/>
        <p:txBody>
          <a:bodyPr/>
          <a:lstStyle/>
          <a:p>
            <a:fld id="{65E7520C-4FC8-4341-86D5-1A3A798BBF9A}" type="slidenum">
              <a:rPr lang="en-US" smtClean="0"/>
              <a:t>51</a:t>
            </a:fld>
            <a:endParaRPr lang="en-US"/>
          </a:p>
        </p:txBody>
      </p:sp>
    </p:spTree>
    <p:extLst>
      <p:ext uri="{BB962C8B-B14F-4D97-AF65-F5344CB8AC3E}">
        <p14:creationId xmlns:p14="http://schemas.microsoft.com/office/powerpoint/2010/main" val="26362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configure an environment variable to tell the front end how to talk to the back end.</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52</a:t>
            </a:fld>
            <a:endParaRPr lang="en-US"/>
          </a:p>
        </p:txBody>
      </p:sp>
    </p:spTree>
    <p:extLst>
      <p:ext uri="{BB962C8B-B14F-4D97-AF65-F5344CB8AC3E}">
        <p14:creationId xmlns:p14="http://schemas.microsoft.com/office/powerpoint/2010/main" val="986324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Uri and port match the service name and port of the back end service</a:t>
            </a:r>
          </a:p>
        </p:txBody>
      </p:sp>
      <p:sp>
        <p:nvSpPr>
          <p:cNvPr id="4" name="Slide Number Placeholder 3"/>
          <p:cNvSpPr>
            <a:spLocks noGrp="1"/>
          </p:cNvSpPr>
          <p:nvPr>
            <p:ph type="sldNum" sz="quarter" idx="5"/>
          </p:nvPr>
        </p:nvSpPr>
        <p:spPr/>
        <p:txBody>
          <a:bodyPr/>
          <a:lstStyle/>
          <a:p>
            <a:fld id="{65E7520C-4FC8-4341-86D5-1A3A798BBF9A}" type="slidenum">
              <a:rPr lang="en-US" smtClean="0"/>
              <a:t>53</a:t>
            </a:fld>
            <a:endParaRPr lang="en-US"/>
          </a:p>
        </p:txBody>
      </p:sp>
    </p:spTree>
    <p:extLst>
      <p:ext uri="{BB962C8B-B14F-4D97-AF65-F5344CB8AC3E}">
        <p14:creationId xmlns:p14="http://schemas.microsoft.com/office/powerpoint/2010/main" val="282381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 our ports again</a:t>
            </a:r>
          </a:p>
          <a:p>
            <a:endParaRPr lang="en-US" dirty="0"/>
          </a:p>
          <a:p>
            <a:r>
              <a:rPr lang="en-US" dirty="0"/>
              <a:t>This time we have mapped port 80 on the host to port 8080 on the container, allowing us to browse to the site using just localhost in the browser</a:t>
            </a:r>
          </a:p>
        </p:txBody>
      </p:sp>
      <p:sp>
        <p:nvSpPr>
          <p:cNvPr id="4" name="Slide Number Placeholder 3"/>
          <p:cNvSpPr>
            <a:spLocks noGrp="1"/>
          </p:cNvSpPr>
          <p:nvPr>
            <p:ph type="sldNum" sz="quarter" idx="5"/>
          </p:nvPr>
        </p:nvSpPr>
        <p:spPr/>
        <p:txBody>
          <a:bodyPr/>
          <a:lstStyle/>
          <a:p>
            <a:fld id="{65E7520C-4FC8-4341-86D5-1A3A798BBF9A}" type="slidenum">
              <a:rPr lang="en-US" smtClean="0"/>
              <a:t>54</a:t>
            </a:fld>
            <a:endParaRPr lang="en-US"/>
          </a:p>
        </p:txBody>
      </p:sp>
    </p:spTree>
    <p:extLst>
      <p:ext uri="{BB962C8B-B14F-4D97-AF65-F5344CB8AC3E}">
        <p14:creationId xmlns:p14="http://schemas.microsoft.com/office/powerpoint/2010/main" val="114578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our tests that run against our API layer..</a:t>
            </a:r>
          </a:p>
        </p:txBody>
      </p:sp>
      <p:sp>
        <p:nvSpPr>
          <p:cNvPr id="4" name="Slide Number Placeholder 3"/>
          <p:cNvSpPr>
            <a:spLocks noGrp="1"/>
          </p:cNvSpPr>
          <p:nvPr>
            <p:ph type="sldNum" sz="quarter" idx="5"/>
          </p:nvPr>
        </p:nvSpPr>
        <p:spPr/>
        <p:txBody>
          <a:bodyPr/>
          <a:lstStyle/>
          <a:p>
            <a:fld id="{65E7520C-4FC8-4341-86D5-1A3A798BBF9A}" type="slidenum">
              <a:rPr lang="en-US" smtClean="0"/>
              <a:t>55</a:t>
            </a:fld>
            <a:endParaRPr lang="en-US"/>
          </a:p>
        </p:txBody>
      </p:sp>
    </p:spTree>
    <p:extLst>
      <p:ext uri="{BB962C8B-B14F-4D97-AF65-F5344CB8AC3E}">
        <p14:creationId xmlns:p14="http://schemas.microsoft.com/office/powerpoint/2010/main" val="73459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mongo service, we are using an existing image, rather than a </a:t>
            </a:r>
            <a:r>
              <a:rPr lang="en-US" dirty="0" err="1"/>
              <a:t>Dockerfile</a:t>
            </a: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56</a:t>
            </a:fld>
            <a:endParaRPr lang="en-US"/>
          </a:p>
        </p:txBody>
      </p:sp>
    </p:spTree>
    <p:extLst>
      <p:ext uri="{BB962C8B-B14F-4D97-AF65-F5344CB8AC3E}">
        <p14:creationId xmlns:p14="http://schemas.microsoft.com/office/powerpoint/2010/main" val="1915067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BOTH the members </a:t>
            </a:r>
            <a:r>
              <a:rPr lang="en-US" dirty="0" err="1"/>
              <a:t>api</a:t>
            </a:r>
            <a:r>
              <a:rPr lang="en-US" dirty="0"/>
              <a:t> and the database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57</a:t>
            </a:fld>
            <a:endParaRPr lang="en-US"/>
          </a:p>
        </p:txBody>
      </p:sp>
    </p:spTree>
    <p:extLst>
      <p:ext uri="{BB962C8B-B14F-4D97-AF65-F5344CB8AC3E}">
        <p14:creationId xmlns:p14="http://schemas.microsoft.com/office/powerpoint/2010/main" val="3366436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configured environment variables to allow the tests to connect to both of those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58</a:t>
            </a:fld>
            <a:endParaRPr lang="en-US"/>
          </a:p>
        </p:txBody>
      </p:sp>
    </p:spTree>
    <p:extLst>
      <p:ext uri="{BB962C8B-B14F-4D97-AF65-F5344CB8AC3E}">
        <p14:creationId xmlns:p14="http://schemas.microsoft.com/office/powerpoint/2010/main" val="130475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entry point instruction tells Docker what to run when this container starts: in this case a DOTNET test command</a:t>
            </a:r>
          </a:p>
        </p:txBody>
      </p:sp>
      <p:sp>
        <p:nvSpPr>
          <p:cNvPr id="4" name="Slide Number Placeholder 3"/>
          <p:cNvSpPr>
            <a:spLocks noGrp="1"/>
          </p:cNvSpPr>
          <p:nvPr>
            <p:ph type="sldNum" sz="quarter" idx="5"/>
          </p:nvPr>
        </p:nvSpPr>
        <p:spPr/>
        <p:txBody>
          <a:bodyPr/>
          <a:lstStyle/>
          <a:p>
            <a:fld id="{65E7520C-4FC8-4341-86D5-1A3A798BBF9A}" type="slidenum">
              <a:rPr lang="en-US" smtClean="0"/>
              <a:t>59</a:t>
            </a:fld>
            <a:endParaRPr lang="en-US"/>
          </a:p>
        </p:txBody>
      </p:sp>
    </p:spTree>
    <p:extLst>
      <p:ext uri="{BB962C8B-B14F-4D97-AF65-F5344CB8AC3E}">
        <p14:creationId xmlns:p14="http://schemas.microsoft.com/office/powerpoint/2010/main" val="148177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run.sh</a:t>
            </a:r>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a:t>
            </a:fld>
            <a:endParaRPr lang="en-US"/>
          </a:p>
        </p:txBody>
      </p:sp>
    </p:spTree>
    <p:extLst>
      <p:ext uri="{BB962C8B-B14F-4D97-AF65-F5344CB8AC3E}">
        <p14:creationId xmlns:p14="http://schemas.microsoft.com/office/powerpoint/2010/main" val="2947855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have a volume, which allows us to share data between our host file system and our container file system.</a:t>
            </a:r>
          </a:p>
          <a:p>
            <a:endParaRPr lang="en-US" dirty="0"/>
          </a:p>
          <a:p>
            <a:r>
              <a:rPr lang="en-US" dirty="0"/>
              <a:t>This instruction binds the container build context to the host file system, allowing the container to access the source code of our tests and run the dotnet test command against the files located in the volume.</a:t>
            </a:r>
          </a:p>
        </p:txBody>
      </p:sp>
      <p:sp>
        <p:nvSpPr>
          <p:cNvPr id="4" name="Slide Number Placeholder 3"/>
          <p:cNvSpPr>
            <a:spLocks noGrp="1"/>
          </p:cNvSpPr>
          <p:nvPr>
            <p:ph type="sldNum" sz="quarter" idx="5"/>
          </p:nvPr>
        </p:nvSpPr>
        <p:spPr/>
        <p:txBody>
          <a:bodyPr/>
          <a:lstStyle/>
          <a:p>
            <a:fld id="{65E7520C-4FC8-4341-86D5-1A3A798BBF9A}" type="slidenum">
              <a:rPr lang="en-US" smtClean="0"/>
              <a:t>60</a:t>
            </a:fld>
            <a:endParaRPr lang="en-US"/>
          </a:p>
        </p:txBody>
      </p:sp>
    </p:spTree>
    <p:extLst>
      <p:ext uri="{BB962C8B-B14F-4D97-AF65-F5344CB8AC3E}">
        <p14:creationId xmlns:p14="http://schemas.microsoft.com/office/powerpoint/2010/main" val="9234514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That’s all there is to it for this simple stack.</a:t>
            </a:r>
          </a:p>
          <a:p>
            <a:endParaRPr lang="en-US" dirty="0"/>
          </a:p>
          <a:p>
            <a:r>
              <a:rPr lang="en-US" dirty="0"/>
              <a:t>Obviously a more complicated scenario would require a bit more work;</a:t>
            </a:r>
          </a:p>
          <a:p>
            <a:r>
              <a:rPr lang="en-US" dirty="0"/>
              <a:t>For example;</a:t>
            </a:r>
          </a:p>
          <a:p>
            <a:r>
              <a:rPr lang="en-US" dirty="0"/>
              <a:t>- sensitive environment variable such as passwords</a:t>
            </a:r>
          </a:p>
          <a:p>
            <a:pPr marL="171450" indent="-171450">
              <a:buFontTx/>
              <a:buChar char="-"/>
            </a:pPr>
            <a:r>
              <a:rPr lang="en-US" dirty="0"/>
              <a:t>Or logging into a private docker repository with credentials</a:t>
            </a:r>
          </a:p>
          <a:p>
            <a:pPr marL="0" indent="0">
              <a:buFontTx/>
              <a:buNone/>
            </a:pPr>
            <a:endParaRPr lang="en-US" dirty="0"/>
          </a:p>
          <a:p>
            <a:pPr marL="0" indent="0">
              <a:buFontTx/>
              <a:buNone/>
            </a:pPr>
            <a:r>
              <a:rPr lang="en-US" dirty="0"/>
              <a:t>These will require a few extra hoops to jump through, but they are all do able</a:t>
            </a:r>
          </a:p>
          <a:p>
            <a:pPr marL="0" indent="0">
              <a:buFontTx/>
              <a:buNone/>
            </a:pPr>
            <a:endParaRPr lang="en-US" dirty="0"/>
          </a:p>
          <a:p>
            <a:pPr marL="0" indent="0">
              <a:buFontTx/>
              <a:buNone/>
            </a:pPr>
            <a:r>
              <a:rPr lang="en-US" dirty="0"/>
              <a:t>Let’s quick launch all this again using docker-compose up</a:t>
            </a:r>
          </a:p>
        </p:txBody>
      </p:sp>
      <p:sp>
        <p:nvSpPr>
          <p:cNvPr id="4" name="Slide Number Placeholder 3"/>
          <p:cNvSpPr>
            <a:spLocks noGrp="1"/>
          </p:cNvSpPr>
          <p:nvPr>
            <p:ph type="sldNum" sz="quarter" idx="5"/>
          </p:nvPr>
        </p:nvSpPr>
        <p:spPr/>
        <p:txBody>
          <a:bodyPr/>
          <a:lstStyle/>
          <a:p>
            <a:fld id="{65E7520C-4FC8-4341-86D5-1A3A798BBF9A}" type="slidenum">
              <a:rPr lang="en-US" smtClean="0"/>
              <a:t>61</a:t>
            </a:fld>
            <a:endParaRPr lang="en-US"/>
          </a:p>
        </p:txBody>
      </p:sp>
    </p:spTree>
    <p:extLst>
      <p:ext uri="{BB962C8B-B14F-4D97-AF65-F5344CB8AC3E}">
        <p14:creationId xmlns:p14="http://schemas.microsoft.com/office/powerpoint/2010/main" val="3563421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know how to use Docker locally, but what about Production?</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62</a:t>
            </a:fld>
            <a:endParaRPr lang="en-US"/>
          </a:p>
        </p:txBody>
      </p:sp>
    </p:spTree>
    <p:extLst>
      <p:ext uri="{BB962C8B-B14F-4D97-AF65-F5344CB8AC3E}">
        <p14:creationId xmlns:p14="http://schemas.microsoft.com/office/powerpoint/2010/main" val="1672618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will perform all the tasks we’ve seen here today locally, in reality you will be using some sort of CI process to automate your Build process.</a:t>
            </a:r>
          </a:p>
          <a:p>
            <a:endParaRPr lang="en-US" dirty="0"/>
          </a:p>
          <a:p>
            <a:r>
              <a:rPr lang="en-US" dirty="0"/>
              <a:t>Something like Jenkins or Azure Pipelines will actually build your images for you and publish them to your Docker Repository.</a:t>
            </a:r>
          </a:p>
          <a:p>
            <a:endParaRPr lang="en-US" dirty="0"/>
          </a:p>
          <a:p>
            <a:r>
              <a:rPr lang="en-US" dirty="0"/>
              <a:t>Once in Docker, deploying to a new environment is as simple as downloading the Image and performing a Docker run.</a:t>
            </a:r>
          </a:p>
          <a:p>
            <a:r>
              <a:rPr lang="en-US" dirty="0"/>
              <a:t>Again, you’ll likely automate this.</a:t>
            </a:r>
          </a:p>
          <a:p>
            <a:endParaRPr lang="en-US" dirty="0"/>
          </a:p>
          <a:p>
            <a:r>
              <a:rPr lang="en-US" dirty="0"/>
              <a:t>Your target environments and build agents do not need </a:t>
            </a:r>
            <a:r>
              <a:rPr lang="en-US" dirty="0" err="1"/>
              <a:t>.Net</a:t>
            </a:r>
            <a:r>
              <a:rPr lang="en-US" dirty="0"/>
              <a:t> installed, as the Images contains everything they need to run.</a:t>
            </a:r>
          </a:p>
          <a:p>
            <a:endParaRPr lang="en-US" dirty="0"/>
          </a:p>
          <a:p>
            <a:r>
              <a:rPr lang="en-US" dirty="0"/>
              <a:t>As long as Docker is installed, deploying to a new environment is easy</a:t>
            </a:r>
          </a:p>
        </p:txBody>
      </p:sp>
      <p:sp>
        <p:nvSpPr>
          <p:cNvPr id="4" name="Slide Number Placeholder 3"/>
          <p:cNvSpPr>
            <a:spLocks noGrp="1"/>
          </p:cNvSpPr>
          <p:nvPr>
            <p:ph type="sldNum" sz="quarter" idx="5"/>
          </p:nvPr>
        </p:nvSpPr>
        <p:spPr/>
        <p:txBody>
          <a:bodyPr/>
          <a:lstStyle/>
          <a:p>
            <a:fld id="{65E7520C-4FC8-4341-86D5-1A3A798BBF9A}" type="slidenum">
              <a:rPr lang="en-US" smtClean="0"/>
              <a:t>63</a:t>
            </a:fld>
            <a:endParaRPr lang="en-US"/>
          </a:p>
        </p:txBody>
      </p:sp>
    </p:spTree>
    <p:extLst>
      <p:ext uri="{BB962C8B-B14F-4D97-AF65-F5344CB8AC3E}">
        <p14:creationId xmlns:p14="http://schemas.microsoft.com/office/powerpoint/2010/main" val="2905324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for use </a:t>
            </a:r>
            <a:r>
              <a:rPr lang="en-US" dirty="0" err="1"/>
              <a:t>Devs</a:t>
            </a:r>
            <a:r>
              <a:rPr lang="en-US" dirty="0"/>
              <a:t> is:</a:t>
            </a:r>
          </a:p>
          <a:p>
            <a:endParaRPr lang="en-US" dirty="0"/>
          </a:p>
          <a:p>
            <a:pPr marL="171450" indent="-171450">
              <a:buFont typeface="Arial" panose="020B0604020202020204" pitchFamily="34" charset="0"/>
              <a:buChar char="•"/>
            </a:pPr>
            <a:r>
              <a:rPr lang="en-US" dirty="0"/>
              <a:t>We are no longer dependent on sys Admins to configure test and Production servers in readiness for our apps</a:t>
            </a:r>
          </a:p>
          <a:p>
            <a:pPr marL="171450" indent="-171450">
              <a:buFont typeface="Arial" panose="020B0604020202020204" pitchFamily="34" charset="0"/>
              <a:buChar char="•"/>
            </a:pPr>
            <a:r>
              <a:rPr lang="en-US" dirty="0"/>
              <a:t>We have complete control over the versions of software that we use: </a:t>
            </a:r>
          </a:p>
          <a:p>
            <a:pPr marL="628650" lvl="1" indent="-171450">
              <a:buFont typeface="Arial" panose="020B0604020202020204" pitchFamily="34" charset="0"/>
              <a:buChar char="•"/>
            </a:pPr>
            <a:r>
              <a:rPr lang="en-US" dirty="0"/>
              <a:t>No more being stuck on version X of Y because team A uses the same kit – each container is completely isolated from the next.</a:t>
            </a:r>
          </a:p>
          <a:p>
            <a:pPr marL="171450" lvl="0" indent="-171450">
              <a:buFont typeface="Arial" panose="020B0604020202020204" pitchFamily="34" charset="0"/>
              <a:buChar char="•"/>
            </a:pPr>
            <a:r>
              <a:rPr lang="en-US" dirty="0"/>
              <a:t>Deployments are fast and repeatable, and we can react quickly to spikes in traffic by spinning up new instances to deal with the load.</a:t>
            </a:r>
          </a:p>
          <a:p>
            <a:pPr marL="171450" lvl="0" indent="-171450">
              <a:buFont typeface="Arial" panose="020B0604020202020204" pitchFamily="34" charset="0"/>
              <a:buChar char="•"/>
            </a:pPr>
            <a:r>
              <a:rPr lang="en-US" dirty="0"/>
              <a:t>We can also avoid vendor lock in, as Docker is supported by all the major cloud providers. </a:t>
            </a:r>
          </a:p>
          <a:p>
            <a:pPr marL="628650" lvl="1" indent="-171450">
              <a:buFont typeface="Arial" panose="020B0604020202020204" pitchFamily="34" charset="0"/>
              <a:buChar char="•"/>
            </a:pPr>
            <a:r>
              <a:rPr lang="en-US" dirty="0"/>
              <a:t>You can even run it on </a:t>
            </a:r>
            <a:r>
              <a:rPr lang="en-US" dirty="0" err="1"/>
              <a:t>prem</a:t>
            </a:r>
            <a:endParaRPr lang="en-US" dirty="0"/>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64</a:t>
            </a:fld>
            <a:endParaRPr lang="en-US"/>
          </a:p>
        </p:txBody>
      </p:sp>
    </p:spTree>
    <p:extLst>
      <p:ext uri="{BB962C8B-B14F-4D97-AF65-F5344CB8AC3E}">
        <p14:creationId xmlns:p14="http://schemas.microsoft.com/office/powerpoint/2010/main" val="3908780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choosing to adopt Docker will also bring some new challenges to overcome.</a:t>
            </a:r>
          </a:p>
          <a:p>
            <a:endParaRPr lang="en-US" dirty="0"/>
          </a:p>
          <a:p>
            <a:r>
              <a:rPr lang="en-US" dirty="0"/>
              <a:t>Here are a few things you’ll need to consider</a:t>
            </a:r>
          </a:p>
        </p:txBody>
      </p:sp>
      <p:sp>
        <p:nvSpPr>
          <p:cNvPr id="4" name="Slide Number Placeholder 3"/>
          <p:cNvSpPr>
            <a:spLocks noGrp="1"/>
          </p:cNvSpPr>
          <p:nvPr>
            <p:ph type="sldNum" sz="quarter" idx="5"/>
          </p:nvPr>
        </p:nvSpPr>
        <p:spPr/>
        <p:txBody>
          <a:bodyPr/>
          <a:lstStyle/>
          <a:p>
            <a:fld id="{65E7520C-4FC8-4341-86D5-1A3A798BBF9A}" type="slidenum">
              <a:rPr lang="en-US" smtClean="0"/>
              <a:t>65</a:t>
            </a:fld>
            <a:endParaRPr lang="en-US"/>
          </a:p>
        </p:txBody>
      </p:sp>
    </p:spTree>
    <p:extLst>
      <p:ext uri="{BB962C8B-B14F-4D97-AF65-F5344CB8AC3E}">
        <p14:creationId xmlns:p14="http://schemas.microsoft.com/office/powerpoint/2010/main" val="2705377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learning curve, especially if you are historically a Windows person with little experience of Linux systems.</a:t>
            </a:r>
          </a:p>
          <a:p>
            <a:endParaRPr lang="en-US" dirty="0"/>
          </a:p>
          <a:p>
            <a:r>
              <a:rPr lang="en-US" dirty="0"/>
              <a:t>Managing containers goes not come for Free, you’ll need to figure out how you monitor instances, stop old instances when deploying, manage load balancers, restart stopped containers.</a:t>
            </a:r>
          </a:p>
          <a:p>
            <a:r>
              <a:rPr lang="en-US" dirty="0"/>
              <a:t>Basically, you’ll need to relearn how to run your software in the wild.</a:t>
            </a:r>
          </a:p>
          <a:p>
            <a:endParaRPr lang="en-US" dirty="0"/>
          </a:p>
          <a:p>
            <a:r>
              <a:rPr lang="en-US" dirty="0"/>
              <a:t>You’ll need to figure out how to access your application logs in order to diagnose any issue in production, which is going to be tricky if you can’t even log on to your Live servers.</a:t>
            </a:r>
          </a:p>
          <a:p>
            <a:endParaRPr lang="en-US" dirty="0"/>
          </a:p>
          <a:p>
            <a:endParaRPr lang="en-US" dirty="0"/>
          </a:p>
          <a:p>
            <a:r>
              <a:rPr lang="en-US" dirty="0"/>
              <a:t>The good news is though, that you can practice and experiment on internal environment and processes to find what works you.</a:t>
            </a:r>
          </a:p>
          <a:p>
            <a:r>
              <a:rPr lang="en-US" dirty="0"/>
              <a:t>Make mistakes and answer these sort of questions before you even start thinking about Production.</a:t>
            </a:r>
          </a:p>
          <a:p>
            <a:endParaRPr lang="en-US" dirty="0"/>
          </a:p>
          <a:p>
            <a:r>
              <a:rPr lang="en-US" dirty="0"/>
              <a:t>You don’t need to go ‘All In’ on day one.</a:t>
            </a:r>
          </a:p>
        </p:txBody>
      </p:sp>
      <p:sp>
        <p:nvSpPr>
          <p:cNvPr id="4" name="Slide Number Placeholder 3"/>
          <p:cNvSpPr>
            <a:spLocks noGrp="1"/>
          </p:cNvSpPr>
          <p:nvPr>
            <p:ph type="sldNum" sz="quarter" idx="5"/>
          </p:nvPr>
        </p:nvSpPr>
        <p:spPr/>
        <p:txBody>
          <a:bodyPr/>
          <a:lstStyle/>
          <a:p>
            <a:fld id="{65E7520C-4FC8-4341-86D5-1A3A798BBF9A}" type="slidenum">
              <a:rPr lang="en-US" smtClean="0"/>
              <a:t>66</a:t>
            </a:fld>
            <a:endParaRPr lang="en-US"/>
          </a:p>
        </p:txBody>
      </p:sp>
    </p:spTree>
    <p:extLst>
      <p:ext uri="{BB962C8B-B14F-4D97-AF65-F5344CB8AC3E}">
        <p14:creationId xmlns:p14="http://schemas.microsoft.com/office/powerpoint/2010/main" val="3287261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You should have everything you need to go and start playing with </a:t>
            </a:r>
            <a:r>
              <a:rPr lang="en-US" dirty="0" err="1"/>
              <a:t>.Net</a:t>
            </a:r>
            <a:r>
              <a:rPr lang="en-US" dirty="0"/>
              <a:t> applications in Docker.</a:t>
            </a:r>
          </a:p>
          <a:p>
            <a:endParaRPr lang="en-US" dirty="0"/>
          </a:p>
          <a:p>
            <a:r>
              <a:rPr lang="en-US" dirty="0"/>
              <a:t>There are other ways to do things that’ve I’ve not had time to cover, and there are things such as security that I’ve not touched on, </a:t>
            </a:r>
          </a:p>
          <a:p>
            <a:r>
              <a:rPr lang="en-US" dirty="0"/>
              <a:t>But you should have everything you need to get started and avoid some pitfalls.</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67</a:t>
            </a:fld>
            <a:endParaRPr lang="en-US"/>
          </a:p>
        </p:txBody>
      </p:sp>
    </p:spTree>
    <p:extLst>
      <p:ext uri="{BB962C8B-B14F-4D97-AF65-F5344CB8AC3E}">
        <p14:creationId xmlns:p14="http://schemas.microsoft.com/office/powerpoint/2010/main" val="622708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 questions, time for a quick plug.</a:t>
            </a:r>
          </a:p>
          <a:p>
            <a:endParaRPr lang="en-US" dirty="0"/>
          </a:p>
          <a:p>
            <a:r>
              <a:rPr lang="en-US" dirty="0"/>
              <a:t>Registration for DDD East Anglia opens on Friday the 19</a:t>
            </a:r>
            <a:r>
              <a:rPr lang="en-US" baseline="30000" dirty="0"/>
              <a:t>th</a:t>
            </a:r>
            <a:r>
              <a:rPr lang="en-US" dirty="0"/>
              <a:t>. </a:t>
            </a:r>
          </a:p>
          <a:p>
            <a:r>
              <a:rPr lang="en-US" dirty="0"/>
              <a:t>Remember its free to attend, and the Agenda is now available, so please go take a look. </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68</a:t>
            </a:fld>
            <a:endParaRPr lang="en-US"/>
          </a:p>
        </p:txBody>
      </p:sp>
    </p:spTree>
    <p:extLst>
      <p:ext uri="{BB962C8B-B14F-4D97-AF65-F5344CB8AC3E}">
        <p14:creationId xmlns:p14="http://schemas.microsoft.com/office/powerpoint/2010/main" val="3028619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69</a:t>
            </a:fld>
            <a:endParaRPr lang="en-US"/>
          </a:p>
        </p:txBody>
      </p:sp>
    </p:spTree>
    <p:extLst>
      <p:ext uri="{BB962C8B-B14F-4D97-AF65-F5344CB8AC3E}">
        <p14:creationId xmlns:p14="http://schemas.microsoft.com/office/powerpoint/2010/main" val="354712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Docker in action, you probably have a few ideas about how you can use it within your teams.</a:t>
            </a:r>
          </a:p>
          <a:p>
            <a:endParaRPr lang="en-US" dirty="0"/>
          </a:p>
          <a:p>
            <a:r>
              <a:rPr lang="en-US" dirty="0"/>
              <a:t>Here are a few ways that I’ve seen it used in order to make teams more productive.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a:t>
            </a:fld>
            <a:endParaRPr lang="en-US"/>
          </a:p>
        </p:txBody>
      </p:sp>
    </p:spTree>
    <p:extLst>
      <p:ext uri="{BB962C8B-B14F-4D97-AF65-F5344CB8AC3E}">
        <p14:creationId xmlns:p14="http://schemas.microsoft.com/office/powerpoint/2010/main" val="3689739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70</a:t>
            </a:fld>
            <a:endParaRPr lang="en-US"/>
          </a:p>
        </p:txBody>
      </p:sp>
    </p:spTree>
    <p:extLst>
      <p:ext uri="{BB962C8B-B14F-4D97-AF65-F5344CB8AC3E}">
        <p14:creationId xmlns:p14="http://schemas.microsoft.com/office/powerpoint/2010/main" val="25224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Testers/QA.</a:t>
            </a:r>
          </a:p>
          <a:p>
            <a:endParaRPr lang="en-US" dirty="0"/>
          </a:p>
          <a:p>
            <a:r>
              <a:rPr lang="en-US" dirty="0"/>
              <a:t>Typically they maintain suites of automated tests that ensure a system is working to spec.</a:t>
            </a:r>
          </a:p>
          <a:p>
            <a:r>
              <a:rPr lang="en-US" dirty="0"/>
              <a:t>And these tests will usually run in some sort of CI pipeline somewhere.</a:t>
            </a:r>
          </a:p>
          <a:p>
            <a:endParaRPr lang="en-US" dirty="0"/>
          </a:p>
          <a:p>
            <a:r>
              <a:rPr lang="en-US" dirty="0"/>
              <a:t>But they are created and maintained on QA’s local dev environment.</a:t>
            </a:r>
          </a:p>
          <a:p>
            <a:endParaRPr lang="en-US" dirty="0"/>
          </a:p>
          <a:p>
            <a:r>
              <a:rPr lang="en-US" dirty="0"/>
              <a:t>With Docker, they no longer need to worry about maintaining a working Development environment.</a:t>
            </a:r>
          </a:p>
          <a:p>
            <a:r>
              <a:rPr lang="en-US" dirty="0"/>
              <a:t>They can simply launch the whole system with Docker, and start writing and running tests against that stack.</a:t>
            </a:r>
          </a:p>
          <a:p>
            <a:endParaRPr lang="en-US" dirty="0"/>
          </a:p>
          <a:p>
            <a:r>
              <a:rPr lang="en-US" dirty="0"/>
              <a:t>They can focus on what is important to them, without the worry of keeping the environment up-to-date with new versions.</a:t>
            </a:r>
          </a:p>
        </p:txBody>
      </p:sp>
      <p:sp>
        <p:nvSpPr>
          <p:cNvPr id="4" name="Slide Number Placeholder 3"/>
          <p:cNvSpPr>
            <a:spLocks noGrp="1"/>
          </p:cNvSpPr>
          <p:nvPr>
            <p:ph type="sldNum" sz="quarter" idx="5"/>
          </p:nvPr>
        </p:nvSpPr>
        <p:spPr/>
        <p:txBody>
          <a:bodyPr/>
          <a:lstStyle/>
          <a:p>
            <a:fld id="{65E7520C-4FC8-4341-86D5-1A3A798BBF9A}" type="slidenum">
              <a:rPr lang="en-US" smtClean="0"/>
              <a:t>8</a:t>
            </a:fld>
            <a:endParaRPr lang="en-US"/>
          </a:p>
        </p:txBody>
      </p:sp>
    </p:spTree>
    <p:extLst>
      <p:ext uri="{BB962C8B-B14F-4D97-AF65-F5344CB8AC3E}">
        <p14:creationId xmlns:p14="http://schemas.microsoft.com/office/powerpoint/2010/main" val="308526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a:t>
            </a:r>
            <a:r>
              <a:rPr lang="en-US" dirty="0" err="1"/>
              <a:t>Devs</a:t>
            </a:r>
            <a:r>
              <a:rPr lang="en-US" dirty="0"/>
              <a:t>.</a:t>
            </a:r>
          </a:p>
          <a:p>
            <a:endParaRPr lang="en-US" dirty="0"/>
          </a:p>
          <a:p>
            <a:r>
              <a:rPr lang="en-US" dirty="0"/>
              <a:t>Their focus is on CSS and Markup.</a:t>
            </a:r>
          </a:p>
          <a:p>
            <a:endParaRPr lang="en-US" dirty="0"/>
          </a:p>
          <a:p>
            <a:r>
              <a:rPr lang="en-US" dirty="0"/>
              <a:t>They shouldn’t need to worry about what version of </a:t>
            </a:r>
            <a:r>
              <a:rPr lang="en-US" dirty="0" err="1"/>
              <a:t>.Net</a:t>
            </a:r>
            <a:r>
              <a:rPr lang="en-US" dirty="0"/>
              <a:t> is installed, or what version of the Database they have.</a:t>
            </a:r>
          </a:p>
          <a:p>
            <a:endParaRPr lang="en-US" dirty="0"/>
          </a:p>
          <a:p>
            <a:r>
              <a:rPr lang="en-US" dirty="0"/>
              <a:t>Docker allows them to focus on what is important to them, by simplifying the build and run process.</a:t>
            </a:r>
          </a:p>
        </p:txBody>
      </p:sp>
      <p:sp>
        <p:nvSpPr>
          <p:cNvPr id="4" name="Slide Number Placeholder 3"/>
          <p:cNvSpPr>
            <a:spLocks noGrp="1"/>
          </p:cNvSpPr>
          <p:nvPr>
            <p:ph type="sldNum" sz="quarter" idx="5"/>
          </p:nvPr>
        </p:nvSpPr>
        <p:spPr/>
        <p:txBody>
          <a:bodyPr/>
          <a:lstStyle/>
          <a:p>
            <a:fld id="{65E7520C-4FC8-4341-86D5-1A3A798BBF9A}" type="slidenum">
              <a:rPr lang="en-US" smtClean="0"/>
              <a:t>9</a:t>
            </a:fld>
            <a:endParaRPr lang="en-US"/>
          </a:p>
        </p:txBody>
      </p:sp>
    </p:spTree>
    <p:extLst>
      <p:ext uri="{BB962C8B-B14F-4D97-AF65-F5344CB8AC3E}">
        <p14:creationId xmlns:p14="http://schemas.microsoft.com/office/powerpoint/2010/main" val="33476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9/30/19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9/30/19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9/30/19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2EO2lt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dddeastanglia.co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8" Type="http://schemas.openxmlformats.org/officeDocument/2006/relationships/hyperlink" Target="https://medium.com/@mccode/the-misunderstood-docker-tag-latest-af3babfd6375" TargetMode="External"/><Relationship Id="rId3" Type="http://schemas.openxmlformats.org/officeDocument/2006/relationships/hyperlink" Target="https://andrewlock.net/exploring-the-net-core-2-1-docker-files-dotnet-runtime-vs-aspnetcore-runtime-vs-sdk/" TargetMode="External"/><Relationship Id="rId7" Type="http://schemas.openxmlformats.org/officeDocument/2006/relationships/hyperlink" Target="https://vsupalov.com/docker-latest-ta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medium.com/@gdiener/how-to-build-a-smaller-docker-image-76779e18d48a" TargetMode="External"/><Relationship Id="rId5" Type="http://schemas.openxmlformats.org/officeDocument/2006/relationships/hyperlink" Target="https://devblogs.microsoft.com/dotnet/net-core-container-images-now-published-to-microsoft-container-registry/" TargetMode="External"/><Relationship Id="rId10" Type="http://schemas.openxmlformats.org/officeDocument/2006/relationships/hyperlink" Target="https://docs.docker.com/engine/examples/dotnetcore/" TargetMode="External"/><Relationship Id="rId4" Type="http://schemas.openxmlformats.org/officeDocument/2006/relationships/hyperlink" Target="https://www.stevejgordon.co.uk/docker-dotnet-developers-part-1" TargetMode="External"/><Relationship Id="rId9" Type="http://schemas.openxmlformats.org/officeDocument/2006/relationships/hyperlink" Target="https://training.play-with-dock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hyperlink" Target="https://bit.ly/2EO2lt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GB" dirty="0"/>
              <a:t>Getting started </a:t>
            </a:r>
            <a:br>
              <a:rPr lang="en-GB" dirty="0"/>
            </a:br>
            <a:r>
              <a:rPr lang="en-GB" dirty="0"/>
              <a:t>with Docker</a:t>
            </a:r>
            <a:br>
              <a:rPr lang="en-GB" dirty="0"/>
            </a:br>
            <a:endParaRPr lang="en-US" dirty="0"/>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1203080"/>
          </a:xfrm>
        </p:spPr>
        <p:txBody>
          <a:bodyPr>
            <a:normAutofit lnSpcReduction="10000"/>
          </a:bodyPr>
          <a:lstStyle/>
          <a:p>
            <a:r>
              <a:rPr lang="en-US" dirty="0"/>
              <a:t>Simplifying software delivery for Developers (even if your boss says you can’t use Docker!)</a:t>
            </a:r>
          </a:p>
          <a:p>
            <a:endParaRPr lang="en-US" dirty="0"/>
          </a:p>
          <a:p>
            <a:r>
              <a:rPr lang="en-US" dirty="0"/>
              <a:t>Slides &amp; code available on </a:t>
            </a:r>
            <a:r>
              <a:rPr lang="en-US" dirty="0" err="1"/>
              <a:t>Github</a:t>
            </a:r>
            <a:r>
              <a:rPr lang="en-US" dirty="0"/>
              <a:t>: </a:t>
            </a:r>
            <a:r>
              <a:rPr lang="en-US" dirty="0">
                <a:hlinkClick r:id="rId3"/>
              </a:rPr>
              <a:t>https://bit.ly/2EO2lth</a:t>
            </a:r>
            <a:r>
              <a:rPr lang="en-US" dirty="0"/>
              <a:t> (case sensitive!)</a:t>
            </a:r>
          </a:p>
          <a:p>
            <a:endParaRPr lang="en-US" dirty="0"/>
          </a:p>
        </p:txBody>
      </p:sp>
      <p:grpSp>
        <p:nvGrpSpPr>
          <p:cNvPr id="4" name="Group 3">
            <a:extLst>
              <a:ext uri="{FF2B5EF4-FFF2-40B4-BE49-F238E27FC236}">
                <a16:creationId xmlns:a16="http://schemas.microsoft.com/office/drawing/2014/main" id="{1BC40BC7-9FC8-C842-BAED-C7CFF24AAB80}"/>
              </a:ext>
            </a:extLst>
          </p:cNvPr>
          <p:cNvGrpSpPr/>
          <p:nvPr/>
        </p:nvGrpSpPr>
        <p:grpSpPr>
          <a:xfrm>
            <a:off x="6840000" y="1080000"/>
            <a:ext cx="4680000" cy="3600000"/>
            <a:chOff x="6820983" y="1078074"/>
            <a:chExt cx="4561016" cy="3342124"/>
          </a:xfrm>
        </p:grpSpPr>
        <p:pic>
          <p:nvPicPr>
            <p:cNvPr id="7" name="Picture 6">
              <a:extLst>
                <a:ext uri="{FF2B5EF4-FFF2-40B4-BE49-F238E27FC236}">
                  <a16:creationId xmlns:a16="http://schemas.microsoft.com/office/drawing/2014/main" id="{CD9CAC79-38CD-F846-8180-F4EC7BCA0BFF}"/>
                </a:ext>
              </a:extLst>
            </p:cNvPr>
            <p:cNvPicPr>
              <a:picLocks noChangeAspect="1"/>
            </p:cNvPicPr>
            <p:nvPr/>
          </p:nvPicPr>
          <p:blipFill>
            <a:blip r:embed="rId4"/>
            <a:stretch>
              <a:fillRect/>
            </a:stretch>
          </p:blipFill>
          <p:spPr>
            <a:xfrm>
              <a:off x="6820983" y="1078074"/>
              <a:ext cx="4561016" cy="3342124"/>
            </a:xfrm>
            <a:prstGeom prst="rect">
              <a:avLst/>
            </a:prstGeom>
          </p:spPr>
        </p:pic>
        <p:pic>
          <p:nvPicPr>
            <p:cNvPr id="5" name="Picture 4">
              <a:extLst>
                <a:ext uri="{FF2B5EF4-FFF2-40B4-BE49-F238E27FC236}">
                  <a16:creationId xmlns:a16="http://schemas.microsoft.com/office/drawing/2014/main" id="{8F0DB772-1C34-834F-A57F-0A4DD6263C9A}"/>
                </a:ext>
              </a:extLst>
            </p:cNvPr>
            <p:cNvPicPr>
              <a:picLocks noChangeAspect="1"/>
            </p:cNvPicPr>
            <p:nvPr/>
          </p:nvPicPr>
          <p:blipFill>
            <a:blip r:embed="rId5"/>
            <a:stretch>
              <a:fillRect/>
            </a:stretch>
          </p:blipFill>
          <p:spPr>
            <a:xfrm>
              <a:off x="8796237" y="1623865"/>
              <a:ext cx="325185" cy="364207"/>
            </a:xfrm>
            <a:prstGeom prst="rect">
              <a:avLst/>
            </a:prstGeom>
          </p:spPr>
        </p:pic>
        <p:pic>
          <p:nvPicPr>
            <p:cNvPr id="8" name="Picture 7">
              <a:extLst>
                <a:ext uri="{FF2B5EF4-FFF2-40B4-BE49-F238E27FC236}">
                  <a16:creationId xmlns:a16="http://schemas.microsoft.com/office/drawing/2014/main" id="{0F73918A-3DCD-7E40-8F00-8F441D67AC44}"/>
                </a:ext>
              </a:extLst>
            </p:cNvPr>
            <p:cNvPicPr>
              <a:picLocks noChangeAspect="1"/>
            </p:cNvPicPr>
            <p:nvPr/>
          </p:nvPicPr>
          <p:blipFill>
            <a:blip r:embed="rId5"/>
            <a:stretch>
              <a:fillRect/>
            </a:stretch>
          </p:blipFill>
          <p:spPr>
            <a:xfrm>
              <a:off x="8796237" y="2057033"/>
              <a:ext cx="325185" cy="364207"/>
            </a:xfrm>
            <a:prstGeom prst="rect">
              <a:avLst/>
            </a:prstGeom>
          </p:spPr>
        </p:pic>
        <p:pic>
          <p:nvPicPr>
            <p:cNvPr id="9" name="Picture 8">
              <a:extLst>
                <a:ext uri="{FF2B5EF4-FFF2-40B4-BE49-F238E27FC236}">
                  <a16:creationId xmlns:a16="http://schemas.microsoft.com/office/drawing/2014/main" id="{7652BFB4-D9BF-4642-8E15-AD4640C73488}"/>
                </a:ext>
              </a:extLst>
            </p:cNvPr>
            <p:cNvPicPr>
              <a:picLocks noChangeAspect="1"/>
            </p:cNvPicPr>
            <p:nvPr/>
          </p:nvPicPr>
          <p:blipFill>
            <a:blip r:embed="rId5"/>
            <a:stretch>
              <a:fillRect/>
            </a:stretch>
          </p:blipFill>
          <p:spPr>
            <a:xfrm>
              <a:off x="8796237" y="2503092"/>
              <a:ext cx="325185" cy="364207"/>
            </a:xfrm>
            <a:prstGeom prst="rect">
              <a:avLst/>
            </a:prstGeom>
          </p:spPr>
        </p:pic>
        <p:pic>
          <p:nvPicPr>
            <p:cNvPr id="10" name="Picture 9">
              <a:extLst>
                <a:ext uri="{FF2B5EF4-FFF2-40B4-BE49-F238E27FC236}">
                  <a16:creationId xmlns:a16="http://schemas.microsoft.com/office/drawing/2014/main" id="{25F44012-0F5B-7B45-AFF0-1E6AE6AAC5CC}"/>
                </a:ext>
              </a:extLst>
            </p:cNvPr>
            <p:cNvPicPr>
              <a:picLocks noChangeAspect="1"/>
            </p:cNvPicPr>
            <p:nvPr/>
          </p:nvPicPr>
          <p:blipFill>
            <a:blip r:embed="rId5"/>
            <a:stretch>
              <a:fillRect/>
            </a:stretch>
          </p:blipFill>
          <p:spPr>
            <a:xfrm>
              <a:off x="9234311" y="2503092"/>
              <a:ext cx="325185" cy="364207"/>
            </a:xfrm>
            <a:prstGeom prst="rect">
              <a:avLst/>
            </a:prstGeom>
          </p:spPr>
        </p:pic>
        <p:pic>
          <p:nvPicPr>
            <p:cNvPr id="11" name="Picture 10">
              <a:extLst>
                <a:ext uri="{FF2B5EF4-FFF2-40B4-BE49-F238E27FC236}">
                  <a16:creationId xmlns:a16="http://schemas.microsoft.com/office/drawing/2014/main" id="{8791FD40-EDF8-1849-B5A3-A694BB7604D8}"/>
                </a:ext>
              </a:extLst>
            </p:cNvPr>
            <p:cNvPicPr>
              <a:picLocks noChangeAspect="1"/>
            </p:cNvPicPr>
            <p:nvPr/>
          </p:nvPicPr>
          <p:blipFill>
            <a:blip r:embed="rId5"/>
            <a:stretch>
              <a:fillRect/>
            </a:stretch>
          </p:blipFill>
          <p:spPr>
            <a:xfrm>
              <a:off x="7483425" y="2501373"/>
              <a:ext cx="325185" cy="364207"/>
            </a:xfrm>
            <a:prstGeom prst="rect">
              <a:avLst/>
            </a:prstGeom>
          </p:spPr>
        </p:pic>
        <p:pic>
          <p:nvPicPr>
            <p:cNvPr id="12" name="Picture 11">
              <a:extLst>
                <a:ext uri="{FF2B5EF4-FFF2-40B4-BE49-F238E27FC236}">
                  <a16:creationId xmlns:a16="http://schemas.microsoft.com/office/drawing/2014/main" id="{D6998E42-0BDA-EF4F-BB0F-D80D778F4D2D}"/>
                </a:ext>
              </a:extLst>
            </p:cNvPr>
            <p:cNvPicPr>
              <a:picLocks noChangeAspect="1"/>
            </p:cNvPicPr>
            <p:nvPr/>
          </p:nvPicPr>
          <p:blipFill>
            <a:blip r:embed="rId5"/>
            <a:stretch>
              <a:fillRect/>
            </a:stretch>
          </p:blipFill>
          <p:spPr>
            <a:xfrm>
              <a:off x="7946586" y="2502000"/>
              <a:ext cx="321429" cy="360000"/>
            </a:xfrm>
            <a:prstGeom prst="rect">
              <a:avLst/>
            </a:prstGeom>
          </p:spPr>
        </p:pic>
        <p:pic>
          <p:nvPicPr>
            <p:cNvPr id="13" name="Picture 12">
              <a:extLst>
                <a:ext uri="{FF2B5EF4-FFF2-40B4-BE49-F238E27FC236}">
                  <a16:creationId xmlns:a16="http://schemas.microsoft.com/office/drawing/2014/main" id="{6411339F-EF44-094B-86E6-7E035E61A489}"/>
                </a:ext>
              </a:extLst>
            </p:cNvPr>
            <p:cNvPicPr>
              <a:picLocks noChangeAspect="1"/>
            </p:cNvPicPr>
            <p:nvPr/>
          </p:nvPicPr>
          <p:blipFill>
            <a:blip r:embed="rId5"/>
            <a:stretch>
              <a:fillRect/>
            </a:stretch>
          </p:blipFill>
          <p:spPr>
            <a:xfrm>
              <a:off x="8384660" y="2503013"/>
              <a:ext cx="325185" cy="364207"/>
            </a:xfrm>
            <a:prstGeom prst="rect">
              <a:avLst/>
            </a:prstGeom>
          </p:spPr>
        </p:pic>
      </p:grpSp>
      <p:sp>
        <p:nvSpPr>
          <p:cNvPr id="14" name="Subtitle 2">
            <a:extLst>
              <a:ext uri="{FF2B5EF4-FFF2-40B4-BE49-F238E27FC236}">
                <a16:creationId xmlns:a16="http://schemas.microsoft.com/office/drawing/2014/main" id="{2399E697-40F7-2048-A904-3A92D3F18A85}"/>
              </a:ext>
            </a:extLst>
          </p:cNvPr>
          <p:cNvSpPr txBox="1">
            <a:spLocks/>
          </p:cNvSpPr>
          <p:nvPr/>
        </p:nvSpPr>
        <p:spPr>
          <a:xfrm>
            <a:off x="9943938" y="5997415"/>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5" name="Picture 14">
            <a:extLst>
              <a:ext uri="{FF2B5EF4-FFF2-40B4-BE49-F238E27FC236}">
                <a16:creationId xmlns:a16="http://schemas.microsoft.com/office/drawing/2014/main" id="{1B9FC524-D04D-7544-A553-D8B17FAFB2EF}"/>
              </a:ext>
            </a:extLst>
          </p:cNvPr>
          <p:cNvPicPr>
            <a:picLocks noChangeAspect="1"/>
          </p:cNvPicPr>
          <p:nvPr/>
        </p:nvPicPr>
        <p:blipFill>
          <a:blip r:embed="rId6"/>
          <a:stretch>
            <a:fillRect/>
          </a:stretch>
        </p:blipFill>
        <p:spPr>
          <a:xfrm>
            <a:off x="9268188" y="5894270"/>
            <a:ext cx="576000" cy="576000"/>
          </a:xfrm>
          <a:prstGeom prst="rect">
            <a:avLst/>
          </a:prstGeom>
        </p:spPr>
      </p:pic>
    </p:spTree>
    <p:extLst>
      <p:ext uri="{BB962C8B-B14F-4D97-AF65-F5344CB8AC3E}">
        <p14:creationId xmlns:p14="http://schemas.microsoft.com/office/powerpoint/2010/main" val="310653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25F40F-3DEA-174F-9222-198C5EE53E23}"/>
              </a:ext>
            </a:extLst>
          </p:cNvPr>
          <p:cNvPicPr>
            <a:picLocks noChangeAspect="1"/>
          </p:cNvPicPr>
          <p:nvPr/>
        </p:nvPicPr>
        <p:blipFill>
          <a:blip r:embed="rId6"/>
          <a:stretch>
            <a:fillRect/>
          </a:stretch>
        </p:blipFill>
        <p:spPr>
          <a:xfrm>
            <a:off x="4680000" y="1800000"/>
            <a:ext cx="2773082" cy="2773082"/>
          </a:xfrm>
          <a:prstGeom prst="rect">
            <a:avLst/>
          </a:prstGeom>
        </p:spPr>
      </p:pic>
      <p:pic>
        <p:nvPicPr>
          <p:cNvPr id="15" name="Content Placeholder 10">
            <a:extLst>
              <a:ext uri="{FF2B5EF4-FFF2-40B4-BE49-F238E27FC236}">
                <a16:creationId xmlns:a16="http://schemas.microsoft.com/office/drawing/2014/main" id="{3404618F-E501-C241-845E-8DD7744C4602}"/>
              </a:ext>
            </a:extLst>
          </p:cNvPr>
          <p:cNvPicPr>
            <a:picLocks noGrp="1" noChangeAspect="1"/>
          </p:cNvPicPr>
          <p:nvPr>
            <p:ph idx="1"/>
          </p:nvPr>
        </p:nvPicPr>
        <p:blipFill rotWithShape="1">
          <a:blip r:embed="rId7"/>
          <a:srcRect l="65923" b="86655"/>
          <a:stretch/>
        </p:blipFill>
        <p:spPr>
          <a:xfrm>
            <a:off x="8634325" y="697663"/>
            <a:ext cx="1431859" cy="833544"/>
          </a:xfrm>
        </p:spPr>
      </p:pic>
    </p:spTree>
    <p:extLst>
      <p:ext uri="{BB962C8B-B14F-4D97-AF65-F5344CB8AC3E}">
        <p14:creationId xmlns:p14="http://schemas.microsoft.com/office/powerpoint/2010/main" val="2059950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BE080139-A5DB-DC43-87A8-DF27B5E0EB8C}"/>
              </a:ext>
            </a:extLst>
          </p:cNvPr>
          <p:cNvSpPr/>
          <p:nvPr/>
        </p:nvSpPr>
        <p:spPr>
          <a:xfrm>
            <a:off x="7968341" y="0"/>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 Switching</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9197987" y="2702370"/>
            <a:ext cx="1418814" cy="824390"/>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9228150" y="409084"/>
            <a:ext cx="1418814" cy="789704"/>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9227464" y="1516959"/>
            <a:ext cx="1418814" cy="824390"/>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flipH="1">
            <a:off x="9407939" y="563332"/>
            <a:ext cx="1208853" cy="2813272"/>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758361" y="2261498"/>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758361" y="1110342"/>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BEDDEF-5FCD-D947-BEA5-39C76FB68407}"/>
              </a:ext>
            </a:extLst>
          </p:cNvPr>
          <p:cNvPicPr>
            <a:picLocks noChangeAspect="1"/>
          </p:cNvPicPr>
          <p:nvPr/>
        </p:nvPicPr>
        <p:blipFill>
          <a:blip r:embed="rId6"/>
          <a:stretch>
            <a:fillRect/>
          </a:stretch>
        </p:blipFill>
        <p:spPr>
          <a:xfrm>
            <a:off x="5147455" y="307742"/>
            <a:ext cx="1719502" cy="1719502"/>
          </a:xfrm>
          <a:prstGeom prst="rect">
            <a:avLst/>
          </a:prstGeom>
        </p:spPr>
      </p:pic>
      <p:sp>
        <p:nvSpPr>
          <p:cNvPr id="20" name="Cloud 19">
            <a:extLst>
              <a:ext uri="{FF2B5EF4-FFF2-40B4-BE49-F238E27FC236}">
                <a16:creationId xmlns:a16="http://schemas.microsoft.com/office/drawing/2014/main" id="{3A6B50C1-0952-3042-A55D-006F603974E9}"/>
              </a:ext>
            </a:extLst>
          </p:cNvPr>
          <p:cNvSpPr/>
          <p:nvPr/>
        </p:nvSpPr>
        <p:spPr>
          <a:xfrm>
            <a:off x="4800465" y="2237013"/>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61878BB-F64A-7E4B-8ABE-A1A4C83AC1D2}"/>
              </a:ext>
            </a:extLst>
          </p:cNvPr>
          <p:cNvPicPr>
            <a:picLocks noChangeAspect="1"/>
          </p:cNvPicPr>
          <p:nvPr/>
        </p:nvPicPr>
        <p:blipFill rotWithShape="1">
          <a:blip r:embed="rId4"/>
          <a:srcRect l="3313" t="20300" b="23521"/>
          <a:stretch/>
        </p:blipFill>
        <p:spPr>
          <a:xfrm>
            <a:off x="6030111" y="4939383"/>
            <a:ext cx="1418814" cy="824390"/>
          </a:xfrm>
          <a:prstGeom prst="rect">
            <a:avLst/>
          </a:prstGeom>
        </p:spPr>
      </p:pic>
      <p:pic>
        <p:nvPicPr>
          <p:cNvPr id="23" name="Picture 22">
            <a:extLst>
              <a:ext uri="{FF2B5EF4-FFF2-40B4-BE49-F238E27FC236}">
                <a16:creationId xmlns:a16="http://schemas.microsoft.com/office/drawing/2014/main" id="{B9EF35D1-F01F-AC44-97FD-F82F04AB9838}"/>
              </a:ext>
            </a:extLst>
          </p:cNvPr>
          <p:cNvPicPr>
            <a:picLocks noChangeAspect="1"/>
          </p:cNvPicPr>
          <p:nvPr/>
        </p:nvPicPr>
        <p:blipFill rotWithShape="1">
          <a:blip r:embed="rId4"/>
          <a:srcRect l="3313" t="22663" b="23521"/>
          <a:stretch/>
        </p:blipFill>
        <p:spPr>
          <a:xfrm>
            <a:off x="6060274" y="2646097"/>
            <a:ext cx="1418814" cy="789704"/>
          </a:xfrm>
          <a:prstGeom prst="rect">
            <a:avLst/>
          </a:prstGeom>
        </p:spPr>
      </p:pic>
      <p:pic>
        <p:nvPicPr>
          <p:cNvPr id="24" name="Picture 23">
            <a:extLst>
              <a:ext uri="{FF2B5EF4-FFF2-40B4-BE49-F238E27FC236}">
                <a16:creationId xmlns:a16="http://schemas.microsoft.com/office/drawing/2014/main" id="{D2A145FD-491D-784F-BB40-E831BC136381}"/>
              </a:ext>
            </a:extLst>
          </p:cNvPr>
          <p:cNvPicPr>
            <a:picLocks noChangeAspect="1"/>
          </p:cNvPicPr>
          <p:nvPr/>
        </p:nvPicPr>
        <p:blipFill rotWithShape="1">
          <a:blip r:embed="rId4"/>
          <a:srcRect l="3313" t="20300" b="23521"/>
          <a:stretch/>
        </p:blipFill>
        <p:spPr>
          <a:xfrm>
            <a:off x="6059588" y="3753972"/>
            <a:ext cx="1418814" cy="824390"/>
          </a:xfrm>
          <a:prstGeom prst="rect">
            <a:avLst/>
          </a:prstGeom>
        </p:spPr>
      </p:pic>
      <p:pic>
        <p:nvPicPr>
          <p:cNvPr id="25" name="Picture 24">
            <a:extLst>
              <a:ext uri="{FF2B5EF4-FFF2-40B4-BE49-F238E27FC236}">
                <a16:creationId xmlns:a16="http://schemas.microsoft.com/office/drawing/2014/main" id="{D9BEAD9D-51F0-CB43-9C09-249C4D43C014}"/>
              </a:ext>
            </a:extLst>
          </p:cNvPr>
          <p:cNvPicPr>
            <a:picLocks noChangeAspect="1"/>
          </p:cNvPicPr>
          <p:nvPr/>
        </p:nvPicPr>
        <p:blipFill rotWithShape="1">
          <a:blip r:embed="rId5"/>
          <a:srcRect l="36126"/>
          <a:stretch/>
        </p:blipFill>
        <p:spPr>
          <a:xfrm flipH="1">
            <a:off x="6240063" y="2800345"/>
            <a:ext cx="1208853" cy="2813272"/>
          </a:xfrm>
          <a:prstGeom prst="rect">
            <a:avLst/>
          </a:prstGeom>
        </p:spPr>
      </p:pic>
      <p:cxnSp>
        <p:nvCxnSpPr>
          <p:cNvPr id="26" name="Straight Arrow Connector 25">
            <a:extLst>
              <a:ext uri="{FF2B5EF4-FFF2-40B4-BE49-F238E27FC236}">
                <a16:creationId xmlns:a16="http://schemas.microsoft.com/office/drawing/2014/main" id="{D4CC2885-811E-6E4C-8AE8-932036CCA748}"/>
              </a:ext>
            </a:extLst>
          </p:cNvPr>
          <p:cNvCxnSpPr>
            <a:cxnSpLocks/>
          </p:cNvCxnSpPr>
          <p:nvPr/>
        </p:nvCxnSpPr>
        <p:spPr>
          <a:xfrm>
            <a:off x="6590485" y="4498511"/>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CEB1CC-D004-8F41-9250-CE6E66BDC7B3}"/>
              </a:ext>
            </a:extLst>
          </p:cNvPr>
          <p:cNvCxnSpPr>
            <a:cxnSpLocks/>
          </p:cNvCxnSpPr>
          <p:nvPr/>
        </p:nvCxnSpPr>
        <p:spPr>
          <a:xfrm>
            <a:off x="6590485" y="3347355"/>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A8D1F2-E53F-5C43-8031-64E4102E420F}"/>
              </a:ext>
            </a:extLst>
          </p:cNvPr>
          <p:cNvSpPr txBox="1"/>
          <p:nvPr/>
        </p:nvSpPr>
        <p:spPr>
          <a:xfrm>
            <a:off x="10210361" y="3935185"/>
            <a:ext cx="2199356" cy="1200329"/>
          </a:xfrm>
          <a:prstGeom prst="rect">
            <a:avLst/>
          </a:prstGeom>
          <a:noFill/>
        </p:spPr>
        <p:txBody>
          <a:bodyPr wrap="square" rtlCol="0">
            <a:spAutoFit/>
          </a:bodyPr>
          <a:lstStyle/>
          <a:p>
            <a:r>
              <a:rPr lang="en-US" dirty="0"/>
              <a:t>Application Y:</a:t>
            </a:r>
          </a:p>
          <a:p>
            <a:pPr marL="285750" indent="-285750">
              <a:buFont typeface="Arial" panose="020B0604020202020204" pitchFamily="34" charset="0"/>
              <a:buChar char="•"/>
            </a:pPr>
            <a:r>
              <a:rPr lang="en-US" dirty="0"/>
              <a:t>MVC </a:t>
            </a:r>
          </a:p>
          <a:p>
            <a:pPr marL="285750" indent="-285750">
              <a:buFont typeface="Arial" panose="020B0604020202020204" pitchFamily="34" charset="0"/>
              <a:buChar char="•"/>
            </a:pPr>
            <a:r>
              <a:rPr lang="en-US" dirty="0"/>
              <a:t>Web API </a:t>
            </a:r>
          </a:p>
          <a:p>
            <a:pPr marL="285750" indent="-285750">
              <a:buFont typeface="Arial" panose="020B0604020202020204" pitchFamily="34" charset="0"/>
              <a:buChar char="•"/>
            </a:pPr>
            <a:r>
              <a:rPr lang="en-US" dirty="0"/>
              <a:t>SQL Server</a:t>
            </a:r>
          </a:p>
        </p:txBody>
      </p:sp>
      <p:sp>
        <p:nvSpPr>
          <p:cNvPr id="28" name="TextBox 27">
            <a:extLst>
              <a:ext uri="{FF2B5EF4-FFF2-40B4-BE49-F238E27FC236}">
                <a16:creationId xmlns:a16="http://schemas.microsoft.com/office/drawing/2014/main" id="{32FA545F-B9B6-4B43-9578-2003888DFE95}"/>
              </a:ext>
            </a:extLst>
          </p:cNvPr>
          <p:cNvSpPr txBox="1"/>
          <p:nvPr/>
        </p:nvSpPr>
        <p:spPr>
          <a:xfrm>
            <a:off x="8376662" y="5399703"/>
            <a:ext cx="2199356" cy="1200329"/>
          </a:xfrm>
          <a:prstGeom prst="rect">
            <a:avLst/>
          </a:prstGeom>
          <a:noFill/>
        </p:spPr>
        <p:txBody>
          <a:bodyPr wrap="square" rtlCol="0">
            <a:spAutoFit/>
          </a:bodyPr>
          <a:lstStyle/>
          <a:p>
            <a:r>
              <a:rPr lang="en-US" dirty="0"/>
              <a:t>Application X:</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Mongo</a:t>
            </a:r>
          </a:p>
        </p:txBody>
      </p:sp>
    </p:spTree>
    <p:extLst>
      <p:ext uri="{BB962C8B-B14F-4D97-AF65-F5344CB8AC3E}">
        <p14:creationId xmlns:p14="http://schemas.microsoft.com/office/powerpoint/2010/main" val="13453752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dirty="0"/>
              <a:t>You </a:t>
            </a:r>
            <a:br>
              <a:rPr lang="en-US" sz="4400" dirty="0"/>
            </a:br>
            <a:r>
              <a:rPr lang="en-US" sz="4400" dirty="0"/>
              <a:t>can’t use Docker!</a:t>
            </a:r>
            <a:br>
              <a:rPr lang="en-US" sz="4400" dirty="0"/>
            </a:br>
            <a:r>
              <a:rPr lang="en-US" sz="4400" dirty="0"/>
              <a:t>(In Prod)</a:t>
            </a:r>
          </a:p>
        </p:txBody>
      </p:sp>
      <p:pic>
        <p:nvPicPr>
          <p:cNvPr id="4" name="Picture 3">
            <a:extLst>
              <a:ext uri="{FF2B5EF4-FFF2-40B4-BE49-F238E27FC236}">
                <a16:creationId xmlns:a16="http://schemas.microsoft.com/office/drawing/2014/main" id="{2A9E14CE-2110-244A-9331-947C10316AAA}"/>
              </a:ext>
            </a:extLst>
          </p:cNvPr>
          <p:cNvPicPr>
            <a:picLocks noChangeAspect="1"/>
          </p:cNvPicPr>
          <p:nvPr/>
        </p:nvPicPr>
        <p:blipFill>
          <a:blip r:embed="rId4"/>
          <a:stretch>
            <a:fillRect/>
          </a:stretch>
        </p:blipFill>
        <p:spPr>
          <a:xfrm>
            <a:off x="1078549" y="643467"/>
            <a:ext cx="5397896" cy="5397896"/>
          </a:xfrm>
          <a:prstGeom prst="roundRect">
            <a:avLst>
              <a:gd name="adj" fmla="val 3876"/>
            </a:avLst>
          </a:prstGeom>
          <a:ln>
            <a:solidFill>
              <a:schemeClr val="bg1"/>
            </a:solidFill>
          </a:ln>
          <a:effectLst/>
        </p:spPr>
      </p:pic>
    </p:spTree>
    <p:extLst>
      <p:ext uri="{BB962C8B-B14F-4D97-AF65-F5344CB8AC3E}">
        <p14:creationId xmlns:p14="http://schemas.microsoft.com/office/powerpoint/2010/main" val="11052585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10000" y="5280847"/>
            <a:ext cx="7236720" cy="1377128"/>
          </a:xfrm>
        </p:spPr>
        <p:txBody>
          <a:bodyPr>
            <a:normAutofit fontScale="92500"/>
          </a:bodyPr>
          <a:lstStyle/>
          <a:p>
            <a:pPr marL="285750" indent="-285750">
              <a:buFont typeface="Arial" panose="020B0604020202020204" pitchFamily="34" charset="0"/>
              <a:buChar char="•"/>
            </a:pPr>
            <a:r>
              <a:rPr lang="en-US" dirty="0"/>
              <a:t>Containers are running instances of Images</a:t>
            </a:r>
          </a:p>
          <a:p>
            <a:pPr marL="285750" indent="-285750">
              <a:buFont typeface="Arial" panose="020B0604020202020204" pitchFamily="34" charset="0"/>
              <a:buChar char="•"/>
            </a:pPr>
            <a:r>
              <a:rPr lang="en-US" dirty="0"/>
              <a:t>Images are created from a </a:t>
            </a:r>
            <a:r>
              <a:rPr lang="en-US" dirty="0" err="1"/>
              <a:t>Dockerfile</a:t>
            </a:r>
            <a:endParaRPr lang="en-US" dirty="0"/>
          </a:p>
          <a:p>
            <a:pPr marL="285750" indent="-285750">
              <a:buFont typeface="Arial" panose="020B0604020202020204" pitchFamily="34" charset="0"/>
              <a:buChar char="•"/>
            </a:pPr>
            <a:r>
              <a:rPr lang="en-US" dirty="0" err="1"/>
              <a:t>Dockerfiles</a:t>
            </a:r>
            <a:r>
              <a:rPr lang="en-US" dirty="0"/>
              <a:t> contain instructions of how to build you application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2637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09999" y="5280847"/>
            <a:ext cx="10571999" cy="1377128"/>
          </a:xfrm>
        </p:spPr>
        <p:txBody>
          <a:bodyPr>
            <a:normAutofit/>
          </a:bodyPr>
          <a:lstStyle/>
          <a:p>
            <a:r>
              <a:rPr lang="en-US" sz="4400" dirty="0" err="1"/>
              <a:t>Dockerfile</a:t>
            </a:r>
            <a:r>
              <a:rPr lang="en-US" sz="4400" dirty="0"/>
              <a:t> -&gt; Image -&gt; Container(s)</a:t>
            </a:r>
          </a:p>
        </p:txBody>
      </p:sp>
    </p:spTree>
    <p:extLst>
      <p:ext uri="{BB962C8B-B14F-4D97-AF65-F5344CB8AC3E}">
        <p14:creationId xmlns:p14="http://schemas.microsoft.com/office/powerpoint/2010/main" val="339553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1103-F885-8D4A-AA1E-C3FC2BDC32FB}"/>
              </a:ext>
            </a:extLst>
          </p:cNvPr>
          <p:cNvSpPr>
            <a:spLocks noGrp="1"/>
          </p:cNvSpPr>
          <p:nvPr>
            <p:ph type="title"/>
          </p:nvPr>
        </p:nvSpPr>
        <p:spPr>
          <a:xfrm>
            <a:off x="810000" y="447188"/>
            <a:ext cx="10571998" cy="970450"/>
          </a:xfrm>
        </p:spPr>
        <p:txBody>
          <a:bodyPr/>
          <a:lstStyle/>
          <a:p>
            <a:r>
              <a:rPr lang="en-US"/>
              <a:t>Context: Our Sample service</a:t>
            </a:r>
            <a:endParaRPr lang="en-US" dirty="0"/>
          </a:p>
        </p:txBody>
      </p:sp>
      <p:pic>
        <p:nvPicPr>
          <p:cNvPr id="5" name="Content Placeholder 4">
            <a:extLst>
              <a:ext uri="{FF2B5EF4-FFF2-40B4-BE49-F238E27FC236}">
                <a16:creationId xmlns:a16="http://schemas.microsoft.com/office/drawing/2014/main" id="{2DB96830-EDF6-904A-BF59-B68EEA14106C}"/>
              </a:ext>
            </a:extLst>
          </p:cNvPr>
          <p:cNvPicPr>
            <a:picLocks noGrp="1" noChangeAspect="1"/>
          </p:cNvPicPr>
          <p:nvPr>
            <p:ph idx="1"/>
          </p:nvPr>
        </p:nvPicPr>
        <p:blipFill>
          <a:blip r:embed="rId3"/>
          <a:stretch>
            <a:fillRect/>
          </a:stretch>
        </p:blipFill>
        <p:spPr>
          <a:xfrm>
            <a:off x="1974663" y="1898596"/>
            <a:ext cx="8242673" cy="4909529"/>
          </a:xfrm>
        </p:spPr>
      </p:pic>
    </p:spTree>
    <p:extLst>
      <p:ext uri="{BB962C8B-B14F-4D97-AF65-F5344CB8AC3E}">
        <p14:creationId xmlns:p14="http://schemas.microsoft.com/office/powerpoint/2010/main" val="15282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Tree>
    <p:extLst>
      <p:ext uri="{BB962C8B-B14F-4D97-AF65-F5344CB8AC3E}">
        <p14:creationId xmlns:p14="http://schemas.microsoft.com/office/powerpoint/2010/main" val="104469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cxnSp>
        <p:nvCxnSpPr>
          <p:cNvPr id="6" name="Straight Arrow Connector 5">
            <a:extLst>
              <a:ext uri="{FF2B5EF4-FFF2-40B4-BE49-F238E27FC236}">
                <a16:creationId xmlns:a16="http://schemas.microsoft.com/office/drawing/2014/main" id="{E0420237-ED87-0142-AC24-6AB0FEA83153}"/>
              </a:ext>
            </a:extLst>
          </p:cNvPr>
          <p:cNvCxnSpPr/>
          <p:nvPr/>
        </p:nvCxnSpPr>
        <p:spPr>
          <a:xfrm>
            <a:off x="1371600" y="23749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A8BCFF-E8EA-4447-B2E0-6AEBE8AB2D5B}"/>
              </a:ext>
            </a:extLst>
          </p:cNvPr>
          <p:cNvCxnSpPr/>
          <p:nvPr/>
        </p:nvCxnSpPr>
        <p:spPr>
          <a:xfrm>
            <a:off x="1371600" y="26797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72854-48F8-B947-9C7B-8EEA6FFC47BF}"/>
              </a:ext>
            </a:extLst>
          </p:cNvPr>
          <p:cNvCxnSpPr/>
          <p:nvPr/>
        </p:nvCxnSpPr>
        <p:spPr>
          <a:xfrm>
            <a:off x="1371600" y="3327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E21906-73AC-7A42-AC9A-705152A992A2}"/>
              </a:ext>
            </a:extLst>
          </p:cNvPr>
          <p:cNvCxnSpPr/>
          <p:nvPr/>
        </p:nvCxnSpPr>
        <p:spPr>
          <a:xfrm>
            <a:off x="1371600" y="36195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19498E-F107-BE47-80DF-7731DAF9BA0D}"/>
              </a:ext>
            </a:extLst>
          </p:cNvPr>
          <p:cNvCxnSpPr/>
          <p:nvPr/>
        </p:nvCxnSpPr>
        <p:spPr>
          <a:xfrm>
            <a:off x="1371600" y="42418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287EA7-F261-7747-864E-0BF0D283CDB0}"/>
              </a:ext>
            </a:extLst>
          </p:cNvPr>
          <p:cNvCxnSpPr/>
          <p:nvPr/>
        </p:nvCxnSpPr>
        <p:spPr>
          <a:xfrm>
            <a:off x="1371600" y="612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BC8C91-275F-E44D-BF20-725FA2675CED}"/>
              </a:ext>
            </a:extLst>
          </p:cNvPr>
          <p:cNvCxnSpPr/>
          <p:nvPr/>
        </p:nvCxnSpPr>
        <p:spPr>
          <a:xfrm>
            <a:off x="1371600" y="485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10DC3A-E3C7-2C42-95CE-804220A09D4E}"/>
              </a:ext>
            </a:extLst>
          </p:cNvPr>
          <p:cNvCxnSpPr/>
          <p:nvPr/>
        </p:nvCxnSpPr>
        <p:spPr>
          <a:xfrm>
            <a:off x="1371600" y="54991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9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1218B3-6C96-BB44-8B28-99B2851AA831}"/>
              </a:ext>
            </a:extLst>
          </p:cNvPr>
          <p:cNvSpPr/>
          <p:nvPr/>
        </p:nvSpPr>
        <p:spPr>
          <a:xfrm>
            <a:off x="1701800" y="4038600"/>
            <a:ext cx="84074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55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794340-A3C6-3B4F-AE36-909AD7A994F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What is Docker?</a:t>
            </a:r>
          </a:p>
        </p:txBody>
      </p:sp>
      <p:pic>
        <p:nvPicPr>
          <p:cNvPr id="5" name="Content Placeholder 4">
            <a:extLst>
              <a:ext uri="{FF2B5EF4-FFF2-40B4-BE49-F238E27FC236}">
                <a16:creationId xmlns:a16="http://schemas.microsoft.com/office/drawing/2014/main" id="{19288D77-5D8E-B841-AF79-97FD613B82F8}"/>
              </a:ext>
            </a:extLst>
          </p:cNvPr>
          <p:cNvPicPr>
            <a:picLocks noGrp="1" noChangeAspect="1"/>
          </p:cNvPicPr>
          <p:nvPr>
            <p:ph idx="1"/>
          </p:nvPr>
        </p:nvPicPr>
        <p:blipFill>
          <a:blip r:embed="rId4"/>
          <a:stretch>
            <a:fillRect/>
          </a:stretch>
        </p:blipFill>
        <p:spPr>
          <a:xfrm>
            <a:off x="5280472" y="1253059"/>
            <a:ext cx="6268062" cy="417870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835613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76400" y="2489200"/>
            <a:ext cx="14986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4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63699" y="3111500"/>
            <a:ext cx="9995719" cy="736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02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54413" y="4025900"/>
            <a:ext cx="86071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2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270500"/>
            <a:ext cx="40859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48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905500"/>
            <a:ext cx="44542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9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No Changes to our code!</a:t>
            </a:r>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Tree>
    <p:extLst>
      <p:ext uri="{BB962C8B-B14F-4D97-AF65-F5344CB8AC3E}">
        <p14:creationId xmlns:p14="http://schemas.microsoft.com/office/powerpoint/2010/main" val="230939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37069" y="2171700"/>
            <a:ext cx="10186631" cy="173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769CD-111E-374D-ABC0-13CA57BE02DD}"/>
              </a:ext>
            </a:extLst>
          </p:cNvPr>
          <p:cNvPicPr>
            <a:picLocks/>
          </p:cNvPicPr>
          <p:nvPr/>
        </p:nvPicPr>
        <p:blipFill>
          <a:blip r:embed="rId3"/>
          <a:stretch>
            <a:fillRect/>
          </a:stretch>
        </p:blipFill>
        <p:spPr>
          <a:xfrm>
            <a:off x="532581" y="2289074"/>
            <a:ext cx="11120400" cy="4006800"/>
          </a:xfrm>
          <a:prstGeom prst="rect">
            <a:avLst/>
          </a:prstGeo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 F#</a:t>
            </a:r>
          </a:p>
        </p:txBody>
      </p:sp>
      <p:sp>
        <p:nvSpPr>
          <p:cNvPr id="6" name="Rectangle 5">
            <a:extLst>
              <a:ext uri="{FF2B5EF4-FFF2-40B4-BE49-F238E27FC236}">
                <a16:creationId xmlns:a16="http://schemas.microsoft.com/office/drawing/2014/main" id="{8EC51EBF-948F-4E4F-8633-ED585D30C9BF}"/>
              </a:ext>
            </a:extLst>
          </p:cNvPr>
          <p:cNvSpPr/>
          <p:nvPr/>
        </p:nvSpPr>
        <p:spPr>
          <a:xfrm>
            <a:off x="8712200" y="3060700"/>
            <a:ext cx="294078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077200" y="3479800"/>
            <a:ext cx="2108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6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2425700" y="21717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32EAA0-BDF3-BB4F-8E3D-304A7B038910}"/>
              </a:ext>
            </a:extLst>
          </p:cNvPr>
          <p:cNvSpPr/>
          <p:nvPr/>
        </p:nvSpPr>
        <p:spPr>
          <a:xfrm>
            <a:off x="2425700" y="40132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8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7404100" y="2171700"/>
            <a:ext cx="10287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027DB3-57D3-6142-A0CC-C24E9285A6D0}"/>
              </a:ext>
            </a:extLst>
          </p:cNvPr>
          <p:cNvSpPr/>
          <p:nvPr/>
        </p:nvSpPr>
        <p:spPr>
          <a:xfrm>
            <a:off x="7810500" y="4032250"/>
            <a:ext cx="800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41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a:t>
            </a:r>
            <a:br>
              <a:rPr lang="en-US" sz="4400" dirty="0"/>
            </a:br>
            <a:br>
              <a:rPr lang="en-US" sz="4400" dirty="0"/>
            </a:br>
            <a:r>
              <a:rPr lang="en-US" sz="4400" dirty="0"/>
              <a:t>Our Application</a:t>
            </a:r>
            <a:br>
              <a:rPr lang="en-US" sz="4400" dirty="0"/>
            </a:br>
            <a:r>
              <a:rPr lang="en-US" sz="4400" dirty="0"/>
              <a:t>Stack</a:t>
            </a:r>
          </a:p>
        </p:txBody>
      </p:sp>
      <p:pic>
        <p:nvPicPr>
          <p:cNvPr id="11" name="Content Placeholder 10">
            <a:extLst>
              <a:ext uri="{FF2B5EF4-FFF2-40B4-BE49-F238E27FC236}">
                <a16:creationId xmlns:a16="http://schemas.microsoft.com/office/drawing/2014/main" id="{D5B66045-EA5F-5743-9EBE-63DDE9120620}"/>
              </a:ext>
            </a:extLst>
          </p:cNvPr>
          <p:cNvPicPr>
            <a:picLocks noGrp="1" noChangeAspect="1"/>
          </p:cNvPicPr>
          <p:nvPr>
            <p:ph idx="1"/>
          </p:nvPr>
        </p:nvPicPr>
        <p:blipFill>
          <a:blip r:embed="rId4"/>
          <a:stretch>
            <a:fillRect/>
          </a:stretch>
        </p:blipFill>
        <p:spPr>
          <a:xfrm>
            <a:off x="6427792" y="295982"/>
            <a:ext cx="4201855" cy="6246000"/>
          </a:xfrm>
        </p:spPr>
      </p:pic>
      <p:sp>
        <p:nvSpPr>
          <p:cNvPr id="13" name="TextBox 12">
            <a:extLst>
              <a:ext uri="{FF2B5EF4-FFF2-40B4-BE49-F238E27FC236}">
                <a16:creationId xmlns:a16="http://schemas.microsoft.com/office/drawing/2014/main" id="{6C5A9D27-82BD-A647-82F0-56AE004FF271}"/>
              </a:ext>
            </a:extLst>
          </p:cNvPr>
          <p:cNvSpPr txBox="1"/>
          <p:nvPr/>
        </p:nvSpPr>
        <p:spPr>
          <a:xfrm>
            <a:off x="6272213" y="3943349"/>
            <a:ext cx="1571625" cy="646331"/>
          </a:xfrm>
          <a:prstGeom prst="rect">
            <a:avLst/>
          </a:prstGeom>
          <a:noFill/>
        </p:spPr>
        <p:txBody>
          <a:bodyPr wrap="square" rtlCol="0">
            <a:spAutoFit/>
          </a:bodyPr>
          <a:lstStyle/>
          <a:p>
            <a:pPr algn="ctr"/>
            <a:r>
              <a:rPr lang="en-US" dirty="0"/>
              <a:t>Automated </a:t>
            </a:r>
          </a:p>
          <a:p>
            <a:pPr algn="ctr"/>
            <a:r>
              <a:rPr lang="en-US" dirty="0"/>
              <a:t>Tests</a:t>
            </a:r>
          </a:p>
        </p:txBody>
      </p:sp>
      <p:sp>
        <p:nvSpPr>
          <p:cNvPr id="16" name="TextBox 15">
            <a:extLst>
              <a:ext uri="{FF2B5EF4-FFF2-40B4-BE49-F238E27FC236}">
                <a16:creationId xmlns:a16="http://schemas.microsoft.com/office/drawing/2014/main" id="{E9FE9047-96B3-F142-B31A-F2976693D6FD}"/>
              </a:ext>
            </a:extLst>
          </p:cNvPr>
          <p:cNvSpPr txBox="1"/>
          <p:nvPr/>
        </p:nvSpPr>
        <p:spPr>
          <a:xfrm>
            <a:off x="10382246" y="2967036"/>
            <a:ext cx="1571625" cy="646331"/>
          </a:xfrm>
          <a:prstGeom prst="rect">
            <a:avLst/>
          </a:prstGeom>
          <a:noFill/>
        </p:spPr>
        <p:txBody>
          <a:bodyPr wrap="square" rtlCol="0">
            <a:spAutoFit/>
          </a:bodyPr>
          <a:lstStyle/>
          <a:p>
            <a:pPr algn="ctr"/>
            <a:r>
              <a:rPr lang="en-US" dirty="0"/>
              <a:t>Web</a:t>
            </a:r>
          </a:p>
          <a:p>
            <a:pPr algn="ctr"/>
            <a:r>
              <a:rPr lang="en-US" dirty="0"/>
              <a:t>API</a:t>
            </a:r>
          </a:p>
        </p:txBody>
      </p:sp>
      <p:sp>
        <p:nvSpPr>
          <p:cNvPr id="18" name="TextBox 17">
            <a:extLst>
              <a:ext uri="{FF2B5EF4-FFF2-40B4-BE49-F238E27FC236}">
                <a16:creationId xmlns:a16="http://schemas.microsoft.com/office/drawing/2014/main" id="{4D86B5D8-AF71-414E-83D7-46A52BF95719}"/>
              </a:ext>
            </a:extLst>
          </p:cNvPr>
          <p:cNvSpPr txBox="1"/>
          <p:nvPr/>
        </p:nvSpPr>
        <p:spPr>
          <a:xfrm>
            <a:off x="7897149" y="476248"/>
            <a:ext cx="1571625" cy="646331"/>
          </a:xfrm>
          <a:prstGeom prst="rect">
            <a:avLst/>
          </a:prstGeom>
          <a:noFill/>
        </p:spPr>
        <p:txBody>
          <a:bodyPr wrap="square" rtlCol="0">
            <a:spAutoFit/>
          </a:bodyPr>
          <a:lstStyle/>
          <a:p>
            <a:pPr algn="ctr"/>
            <a:r>
              <a:rPr lang="en-US" dirty="0"/>
              <a:t>Web</a:t>
            </a:r>
          </a:p>
          <a:p>
            <a:pPr algn="ctr"/>
            <a:r>
              <a:rPr lang="en-US" dirty="0"/>
              <a:t>Front end</a:t>
            </a:r>
          </a:p>
        </p:txBody>
      </p:sp>
      <p:sp>
        <p:nvSpPr>
          <p:cNvPr id="19" name="TextBox 18">
            <a:extLst>
              <a:ext uri="{FF2B5EF4-FFF2-40B4-BE49-F238E27FC236}">
                <a16:creationId xmlns:a16="http://schemas.microsoft.com/office/drawing/2014/main" id="{109225E6-8637-C540-8B01-B5C1FF90F725}"/>
              </a:ext>
            </a:extLst>
          </p:cNvPr>
          <p:cNvSpPr txBox="1"/>
          <p:nvPr/>
        </p:nvSpPr>
        <p:spPr>
          <a:xfrm>
            <a:off x="7771482" y="5705318"/>
            <a:ext cx="1571625" cy="369332"/>
          </a:xfrm>
          <a:prstGeom prst="rect">
            <a:avLst/>
          </a:prstGeom>
          <a:noFill/>
        </p:spPr>
        <p:txBody>
          <a:bodyPr wrap="square" rtlCol="0">
            <a:spAutoFit/>
          </a:bodyPr>
          <a:lstStyle/>
          <a:p>
            <a:pPr algn="ctr"/>
            <a:r>
              <a:rPr lang="en-US" dirty="0"/>
              <a:t>Database</a:t>
            </a:r>
          </a:p>
        </p:txBody>
      </p:sp>
    </p:spTree>
    <p:extLst>
      <p:ext uri="{BB962C8B-B14F-4D97-AF65-F5344CB8AC3E}">
        <p14:creationId xmlns:p14="http://schemas.microsoft.com/office/powerpoint/2010/main" val="412458569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3" name="Rectangle 2">
            <a:extLst>
              <a:ext uri="{FF2B5EF4-FFF2-40B4-BE49-F238E27FC236}">
                <a16:creationId xmlns:a16="http://schemas.microsoft.com/office/drawing/2014/main" id="{60CE99EE-5E98-324C-B099-CCAA63B7762F}"/>
              </a:ext>
            </a:extLst>
          </p:cNvPr>
          <p:cNvSpPr/>
          <p:nvPr/>
        </p:nvSpPr>
        <p:spPr>
          <a:xfrm>
            <a:off x="2413000" y="2171700"/>
            <a:ext cx="485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C51EBF-948F-4E4F-8633-ED585D30C9BF}"/>
              </a:ext>
            </a:extLst>
          </p:cNvPr>
          <p:cNvSpPr/>
          <p:nvPr/>
        </p:nvSpPr>
        <p:spPr>
          <a:xfrm>
            <a:off x="7391400" y="2171700"/>
            <a:ext cx="25273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0BC1E4-D7EA-614A-A7FA-E0538FB8E475}"/>
              </a:ext>
            </a:extLst>
          </p:cNvPr>
          <p:cNvSpPr/>
          <p:nvPr/>
        </p:nvSpPr>
        <p:spPr>
          <a:xfrm>
            <a:off x="2413000" y="4032251"/>
            <a:ext cx="5283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7843069" y="4044951"/>
            <a:ext cx="222803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6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8483600" y="2171700"/>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636000" y="4044951"/>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61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5067300" y="2146300"/>
            <a:ext cx="22860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5067300" y="4051300"/>
            <a:ext cx="27178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3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0" y="2260600"/>
            <a:ext cx="11120400" cy="4001525"/>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9" name="Picture 8">
            <a:extLst>
              <a:ext uri="{FF2B5EF4-FFF2-40B4-BE49-F238E27FC236}">
                <a16:creationId xmlns:a16="http://schemas.microsoft.com/office/drawing/2014/main" id="{48EE9258-1F75-E34C-8980-25507D40F17E}"/>
              </a:ext>
            </a:extLst>
          </p:cNvPr>
          <p:cNvPicPr>
            <a:picLocks noChangeAspect="1"/>
          </p:cNvPicPr>
          <p:nvPr/>
        </p:nvPicPr>
        <p:blipFill>
          <a:blip r:embed="rId4">
            <a:alphaModFix amt="50000"/>
          </a:blip>
          <a:stretch>
            <a:fillRect/>
          </a:stretch>
        </p:blipFill>
        <p:spPr>
          <a:xfrm>
            <a:off x="1729585" y="1967615"/>
            <a:ext cx="8732830" cy="4890385"/>
          </a:xfrm>
          <a:prstGeom prst="rect">
            <a:avLst/>
          </a:prstGeom>
        </p:spPr>
      </p:pic>
    </p:spTree>
    <p:extLst>
      <p:ext uri="{BB962C8B-B14F-4D97-AF65-F5344CB8AC3E}">
        <p14:creationId xmlns:p14="http://schemas.microsoft.com/office/powerpoint/2010/main" val="3909777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endParaRPr lang="en-US" sz="4000" dirty="0"/>
          </a:p>
          <a:p>
            <a:pPr marL="0" indent="0" algn="ctr">
              <a:buNone/>
            </a:pPr>
            <a:r>
              <a:rPr lang="en-US" sz="4000" dirty="0"/>
              <a:t>docker build -t isprime_dotnetcore:1 .</a:t>
            </a:r>
          </a:p>
          <a:p>
            <a:endParaRPr lang="en-US" sz="4000" dirty="0"/>
          </a:p>
        </p:txBody>
      </p:sp>
    </p:spTree>
    <p:extLst>
      <p:ext uri="{BB962C8B-B14F-4D97-AF65-F5344CB8AC3E}">
        <p14:creationId xmlns:p14="http://schemas.microsoft.com/office/powerpoint/2010/main" val="155249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0737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pPr marL="0" indent="0" algn="ctr">
              <a:buNone/>
            </a:pPr>
            <a:r>
              <a:rPr lang="en-US" sz="4000" dirty="0"/>
              <a:t>docker run -p 80:9021 isprime_dotnetcore:1</a:t>
            </a:r>
          </a:p>
        </p:txBody>
      </p:sp>
    </p:spTree>
    <p:extLst>
      <p:ext uri="{BB962C8B-B14F-4D97-AF65-F5344CB8AC3E}">
        <p14:creationId xmlns:p14="http://schemas.microsoft.com/office/powerpoint/2010/main" val="4142754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868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66A6D0-9189-AD4D-8C81-488142711939}"/>
              </a:ext>
            </a:extLst>
          </p:cNvPr>
          <p:cNvPicPr>
            <a:picLocks noChangeAspect="1"/>
          </p:cNvPicPr>
          <p:nvPr/>
        </p:nvPicPr>
        <p:blipFill rotWithShape="1">
          <a:blip r:embed="rId3">
            <a:alphaModFix amt="40000"/>
          </a:blip>
          <a:srcRect t="19636" b="1139"/>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Docker</a:t>
            </a:r>
            <a:br>
              <a:rPr lang="en-US" dirty="0"/>
            </a:br>
            <a:r>
              <a:rPr lang="en-US" dirty="0"/>
              <a:t>Compose</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434974"/>
          </a:xfrm>
        </p:spPr>
        <p:txBody>
          <a:bodyPr>
            <a:norm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944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5" name="Content Placeholder 4">
            <a:extLst>
              <a:ext uri="{FF2B5EF4-FFF2-40B4-BE49-F238E27FC236}">
                <a16:creationId xmlns:a16="http://schemas.microsoft.com/office/drawing/2014/main" id="{E8CC87F4-09D8-0B46-8CC4-5BF4CE0B924F}"/>
              </a:ext>
            </a:extLst>
          </p:cNvPr>
          <p:cNvPicPr>
            <a:picLocks noGrp="1" noChangeAspect="1"/>
          </p:cNvPicPr>
          <p:nvPr>
            <p:ph idx="1"/>
          </p:nvPr>
        </p:nvPicPr>
        <p:blipFill>
          <a:blip r:embed="rId3"/>
          <a:stretch>
            <a:fillRect/>
          </a:stretch>
        </p:blipFill>
        <p:spPr>
          <a:xfrm>
            <a:off x="3446958" y="2247900"/>
            <a:ext cx="5298083" cy="4031524"/>
          </a:xfrm>
        </p:spPr>
      </p:pic>
    </p:spTree>
    <p:extLst>
      <p:ext uri="{BB962C8B-B14F-4D97-AF65-F5344CB8AC3E}">
        <p14:creationId xmlns:p14="http://schemas.microsoft.com/office/powerpoint/2010/main" val="160260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6612-FCE8-9140-B162-F85AB056FD60}"/>
              </a:ext>
            </a:extLst>
          </p:cNvPr>
          <p:cNvSpPr>
            <a:spLocks noGrp="1"/>
          </p:cNvSpPr>
          <p:nvPr>
            <p:ph type="title"/>
          </p:nvPr>
        </p:nvSpPr>
        <p:spPr/>
        <p:txBody>
          <a:bodyPr/>
          <a:lstStyle/>
          <a:p>
            <a:r>
              <a:rPr lang="en-US" dirty="0"/>
              <a:t>Setting up you Dev Environment	</a:t>
            </a:r>
          </a:p>
        </p:txBody>
      </p:sp>
      <p:pic>
        <p:nvPicPr>
          <p:cNvPr id="5" name="Content Placeholder 4">
            <a:extLst>
              <a:ext uri="{FF2B5EF4-FFF2-40B4-BE49-F238E27FC236}">
                <a16:creationId xmlns:a16="http://schemas.microsoft.com/office/drawing/2014/main" id="{114A040B-7788-A946-B455-9F27FF01BBD1}"/>
              </a:ext>
            </a:extLst>
          </p:cNvPr>
          <p:cNvPicPr>
            <a:picLocks noGrp="1" noChangeAspect="1"/>
          </p:cNvPicPr>
          <p:nvPr>
            <p:ph idx="1"/>
          </p:nvPr>
        </p:nvPicPr>
        <p:blipFill rotWithShape="1">
          <a:blip r:embed="rId3"/>
          <a:srcRect l="13455" r="30787"/>
          <a:stretch/>
        </p:blipFill>
        <p:spPr>
          <a:xfrm>
            <a:off x="7261272" y="2604827"/>
            <a:ext cx="4003199" cy="3600000"/>
          </a:xfrm>
        </p:spPr>
      </p:pic>
      <p:pic>
        <p:nvPicPr>
          <p:cNvPr id="7" name="Picture 6">
            <a:extLst>
              <a:ext uri="{FF2B5EF4-FFF2-40B4-BE49-F238E27FC236}">
                <a16:creationId xmlns:a16="http://schemas.microsoft.com/office/drawing/2014/main" id="{5B80EFDE-428A-654B-B9DC-31ABBAC1070B}"/>
              </a:ext>
            </a:extLst>
          </p:cNvPr>
          <p:cNvPicPr>
            <a:picLocks noChangeAspect="1"/>
          </p:cNvPicPr>
          <p:nvPr/>
        </p:nvPicPr>
        <p:blipFill>
          <a:blip r:embed="rId4"/>
          <a:stretch>
            <a:fillRect/>
          </a:stretch>
        </p:blipFill>
        <p:spPr>
          <a:xfrm>
            <a:off x="927531" y="2604827"/>
            <a:ext cx="4003199" cy="3599443"/>
          </a:xfrm>
          <a:prstGeom prst="rect">
            <a:avLst/>
          </a:prstGeom>
        </p:spPr>
      </p:pic>
      <p:sp>
        <p:nvSpPr>
          <p:cNvPr id="9" name="TextBox 8">
            <a:extLst>
              <a:ext uri="{FF2B5EF4-FFF2-40B4-BE49-F238E27FC236}">
                <a16:creationId xmlns:a16="http://schemas.microsoft.com/office/drawing/2014/main" id="{71A641F2-E7AB-944D-88EA-C84305A964DB}"/>
              </a:ext>
            </a:extLst>
          </p:cNvPr>
          <p:cNvSpPr txBox="1"/>
          <p:nvPr/>
        </p:nvSpPr>
        <p:spPr>
          <a:xfrm>
            <a:off x="5450543" y="3942883"/>
            <a:ext cx="1290916"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4163748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Online Media 5" descr="docker-compose.mov">
            <a:hlinkClick r:id="" action="ppaction://media"/>
            <a:extLst>
              <a:ext uri="{FF2B5EF4-FFF2-40B4-BE49-F238E27FC236}">
                <a16:creationId xmlns:a16="http://schemas.microsoft.com/office/drawing/2014/main" id="{C80A50F8-3F1F-F043-BE20-77B17A4B8C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6" y="-327439"/>
            <a:ext cx="12188913" cy="7617239"/>
          </a:xfrm>
        </p:spPr>
      </p:pic>
    </p:spTree>
    <p:extLst>
      <p:ext uri="{BB962C8B-B14F-4D97-AF65-F5344CB8AC3E}">
        <p14:creationId xmlns:p14="http://schemas.microsoft.com/office/powerpoint/2010/main" val="28768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Tree>
    <p:extLst>
      <p:ext uri="{BB962C8B-B14F-4D97-AF65-F5344CB8AC3E}">
        <p14:creationId xmlns:p14="http://schemas.microsoft.com/office/powerpoint/2010/main" val="4111521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FC879879-D0B4-BC45-952B-B3EC7FD929CF}"/>
              </a:ext>
            </a:extLst>
          </p:cNvPr>
          <p:cNvSpPr/>
          <p:nvPr/>
        </p:nvSpPr>
        <p:spPr>
          <a:xfrm>
            <a:off x="4216400" y="3035300"/>
            <a:ext cx="358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64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Tree>
    <p:extLst>
      <p:ext uri="{BB962C8B-B14F-4D97-AF65-F5344CB8AC3E}">
        <p14:creationId xmlns:p14="http://schemas.microsoft.com/office/powerpoint/2010/main" val="1814507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2806700"/>
            <a:ext cx="5435600" cy="96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456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3708400"/>
            <a:ext cx="54356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21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4330700"/>
            <a:ext cx="8559800" cy="63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825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5803900" y="4584700"/>
            <a:ext cx="4572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a:extLst>
              <a:ext uri="{FF2B5EF4-FFF2-40B4-BE49-F238E27FC236}">
                <a16:creationId xmlns:a16="http://schemas.microsoft.com/office/drawing/2014/main" id="{A975D1DB-6A96-8F45-BCB5-81A4C79CFC41}"/>
              </a:ext>
            </a:extLst>
          </p:cNvPr>
          <p:cNvPicPr>
            <a:picLocks noChangeAspect="1"/>
          </p:cNvPicPr>
          <p:nvPr/>
        </p:nvPicPr>
        <p:blipFill rotWithShape="1">
          <a:blip r:embed="rId4"/>
          <a:srcRect l="29293"/>
          <a:stretch/>
        </p:blipFill>
        <p:spPr>
          <a:xfrm>
            <a:off x="7569200" y="2131219"/>
            <a:ext cx="4622800" cy="173355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26992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4965700"/>
            <a:ext cx="2235200" cy="59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31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Tree>
    <p:extLst>
      <p:ext uri="{BB962C8B-B14F-4D97-AF65-F5344CB8AC3E}">
        <p14:creationId xmlns:p14="http://schemas.microsoft.com/office/powerpoint/2010/main" val="309172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Same Stack, but running in containers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15" name="Picture 14">
            <a:extLst>
              <a:ext uri="{FF2B5EF4-FFF2-40B4-BE49-F238E27FC236}">
                <a16:creationId xmlns:a16="http://schemas.microsoft.com/office/drawing/2014/main" id="{F515E070-D9C7-1347-B653-B0E85A3211BE}"/>
              </a:ext>
            </a:extLst>
          </p:cNvPr>
          <p:cNvPicPr>
            <a:picLocks noChangeAspect="1"/>
          </p:cNvPicPr>
          <p:nvPr/>
        </p:nvPicPr>
        <p:blipFill rotWithShape="1">
          <a:blip r:embed="rId4"/>
          <a:srcRect l="3313" t="20300" b="23521"/>
          <a:stretch/>
        </p:blipFill>
        <p:spPr>
          <a:xfrm>
            <a:off x="5431427" y="2337140"/>
            <a:ext cx="3069808" cy="1783687"/>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a:blip r:embed="rId5"/>
          <a:stretch>
            <a:fillRect/>
          </a:stretch>
        </p:blipFill>
        <p:spPr>
          <a:xfrm>
            <a:off x="5999172" y="258221"/>
            <a:ext cx="4201200"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43669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2971800"/>
            <a:ext cx="51943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06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3886200"/>
            <a:ext cx="5194300" cy="647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3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4495800"/>
            <a:ext cx="62738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95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5867400" y="4749800"/>
            <a:ext cx="33655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8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5118100"/>
            <a:ext cx="1930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655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Tree>
    <p:extLst>
      <p:ext uri="{BB962C8B-B14F-4D97-AF65-F5344CB8AC3E}">
        <p14:creationId xmlns:p14="http://schemas.microsoft.com/office/powerpoint/2010/main" val="673908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2616200"/>
            <a:ext cx="6386312"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13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2882900"/>
            <a:ext cx="2538212"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60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3568700"/>
            <a:ext cx="4875012" cy="698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424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4216400"/>
            <a:ext cx="10513812"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22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1</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5662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4711700"/>
            <a:ext cx="1611112" cy="52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7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6" name="Content Placeholder 2">
            <a:extLst>
              <a:ext uri="{FF2B5EF4-FFF2-40B4-BE49-F238E27FC236}">
                <a16:creationId xmlns:a16="http://schemas.microsoft.com/office/drawing/2014/main" id="{B4805ED0-0FB4-9C41-ADAC-323B5EC6F1E3}"/>
              </a:ext>
            </a:extLst>
          </p:cNvPr>
          <p:cNvSpPr txBox="1">
            <a:spLocks/>
          </p:cNvSpPr>
          <p:nvPr/>
        </p:nvSpPr>
        <p:spPr>
          <a:xfrm>
            <a:off x="0" y="2222287"/>
            <a:ext cx="12192000"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n-US" sz="4000" dirty="0"/>
              <a:t>docker-compose up</a:t>
            </a:r>
          </a:p>
        </p:txBody>
      </p:sp>
    </p:spTree>
    <p:extLst>
      <p:ext uri="{BB962C8B-B14F-4D97-AF65-F5344CB8AC3E}">
        <p14:creationId xmlns:p14="http://schemas.microsoft.com/office/powerpoint/2010/main" val="391539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87CCE0-EA4C-6D4B-A0A9-351F020AC57F}"/>
              </a:ext>
            </a:extLst>
          </p:cNvPr>
          <p:cNvPicPr>
            <a:picLocks/>
          </p:cNvPicPr>
          <p:nvPr/>
        </p:nvPicPr>
        <p:blipFill rotWithShape="1">
          <a:blip r:embed="rId3">
            <a:alphaModFix/>
          </a:blip>
          <a:srcRect t="16631" b="1847"/>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4289366" y="883881"/>
            <a:ext cx="7425143" cy="811915"/>
          </a:xfrm>
        </p:spPr>
        <p:txBody>
          <a:bodyPr>
            <a:normAutofit fontScale="90000"/>
          </a:bodyPr>
          <a:lstStyle/>
          <a:p>
            <a:r>
              <a:rPr lang="en-US" dirty="0"/>
              <a:t>Road To Production</a:t>
            </a:r>
          </a:p>
        </p:txBody>
      </p:sp>
    </p:spTree>
    <p:extLst>
      <p:ext uri="{BB962C8B-B14F-4D97-AF65-F5344CB8AC3E}">
        <p14:creationId xmlns:p14="http://schemas.microsoft.com/office/powerpoint/2010/main" val="678680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Automate your build process</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lnSpcReduction="20000"/>
          </a:bodyPr>
          <a:lstStyle/>
          <a:p>
            <a:r>
              <a:rPr lang="en-US" sz="3000" dirty="0"/>
              <a:t>Images created locally are throw away artefacts</a:t>
            </a:r>
          </a:p>
          <a:p>
            <a:endParaRPr lang="en-US" sz="3000" dirty="0"/>
          </a:p>
          <a:p>
            <a:r>
              <a:rPr lang="en-US" sz="3000" dirty="0"/>
              <a:t>Automate the build &amp; publish of Images</a:t>
            </a:r>
          </a:p>
          <a:p>
            <a:endParaRPr lang="en-US" sz="3000" dirty="0"/>
          </a:p>
          <a:p>
            <a:r>
              <a:rPr lang="en-US" sz="3000" dirty="0"/>
              <a:t>Build agents/ CI servers don’t need </a:t>
            </a:r>
            <a:r>
              <a:rPr lang="en-US" sz="3000" dirty="0" err="1"/>
              <a:t>.Net</a:t>
            </a:r>
            <a:r>
              <a:rPr lang="en-US" sz="3000" dirty="0"/>
              <a:t> installed</a:t>
            </a:r>
          </a:p>
          <a:p>
            <a:endParaRPr lang="en-US" sz="3000" dirty="0"/>
          </a:p>
          <a:p>
            <a:r>
              <a:rPr lang="en-US" sz="3000" dirty="0"/>
              <a:t>Can deploy to anywhere that Docker is installed</a:t>
            </a:r>
          </a:p>
          <a:p>
            <a:endParaRPr lang="en-US" dirty="0"/>
          </a:p>
        </p:txBody>
      </p:sp>
    </p:spTree>
    <p:extLst>
      <p:ext uri="{BB962C8B-B14F-4D97-AF65-F5344CB8AC3E}">
        <p14:creationId xmlns:p14="http://schemas.microsoft.com/office/powerpoint/2010/main" val="625612577"/>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What this means for </a:t>
            </a:r>
            <a:r>
              <a:rPr lang="en-US" sz="4400" dirty="0" err="1"/>
              <a:t>Devs</a:t>
            </a:r>
            <a:endParaRPr lang="en-US" sz="4400" dirty="0"/>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a:bodyPr>
          <a:lstStyle/>
          <a:p>
            <a:r>
              <a:rPr lang="en-US" sz="3000" dirty="0"/>
              <a:t>No longer depended on Sys Admins</a:t>
            </a:r>
          </a:p>
          <a:p>
            <a:endParaRPr lang="en-US" sz="3000" dirty="0"/>
          </a:p>
          <a:p>
            <a:r>
              <a:rPr lang="en-US" sz="3000" dirty="0"/>
              <a:t>Complete control over the software we use</a:t>
            </a:r>
          </a:p>
          <a:p>
            <a:endParaRPr lang="en-US" sz="3000" dirty="0"/>
          </a:p>
          <a:p>
            <a:r>
              <a:rPr lang="en-US" sz="3000" dirty="0"/>
              <a:t>Deployments are fast &amp; repeatable</a:t>
            </a:r>
          </a:p>
          <a:p>
            <a:endParaRPr lang="en-US" sz="3000" dirty="0"/>
          </a:p>
          <a:p>
            <a:r>
              <a:rPr lang="en-US" sz="3000" dirty="0"/>
              <a:t>Docker supported by all major cloud providers</a:t>
            </a:r>
          </a:p>
          <a:p>
            <a:endParaRPr lang="en-US" dirty="0"/>
          </a:p>
        </p:txBody>
      </p:sp>
    </p:spTree>
    <p:extLst>
      <p:ext uri="{BB962C8B-B14F-4D97-AF65-F5344CB8AC3E}">
        <p14:creationId xmlns:p14="http://schemas.microsoft.com/office/powerpoint/2010/main" val="4178312708"/>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970DF2-0A7E-7744-80AD-D30A5FE3864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6833061" y="166251"/>
            <a:ext cx="4881447" cy="1695796"/>
          </a:xfrm>
        </p:spPr>
        <p:txBody>
          <a:bodyPr>
            <a:normAutofit fontScale="90000"/>
          </a:bodyPr>
          <a:lstStyle/>
          <a:p>
            <a:r>
              <a:rPr lang="en-US" dirty="0">
                <a:solidFill>
                  <a:srgbClr val="00B0F0"/>
                </a:solidFill>
              </a:rPr>
              <a:t>New </a:t>
            </a:r>
            <a:br>
              <a:rPr lang="en-US" dirty="0">
                <a:solidFill>
                  <a:srgbClr val="00B0F0"/>
                </a:solidFill>
              </a:rPr>
            </a:br>
            <a:r>
              <a:rPr lang="en-US" dirty="0">
                <a:solidFill>
                  <a:srgbClr val="00B0F0"/>
                </a:solidFill>
              </a:rPr>
              <a:t>Challenges</a:t>
            </a:r>
          </a:p>
        </p:txBody>
      </p:sp>
    </p:spTree>
    <p:extLst>
      <p:ext uri="{BB962C8B-B14F-4D97-AF65-F5344CB8AC3E}">
        <p14:creationId xmlns:p14="http://schemas.microsoft.com/office/powerpoint/2010/main" val="2692919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Things to consider</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a:bodyPr>
          <a:lstStyle/>
          <a:p>
            <a:r>
              <a:rPr lang="en-US" sz="3000" dirty="0"/>
              <a:t>Learning curve</a:t>
            </a:r>
          </a:p>
          <a:p>
            <a:endParaRPr lang="en-US" sz="3000" dirty="0"/>
          </a:p>
          <a:p>
            <a:r>
              <a:rPr lang="en-US" sz="3000" dirty="0"/>
              <a:t>Managing Containers is not Free</a:t>
            </a:r>
          </a:p>
          <a:p>
            <a:endParaRPr lang="en-US" sz="3000" dirty="0"/>
          </a:p>
          <a:p>
            <a:r>
              <a:rPr lang="en-US" sz="3000" dirty="0"/>
              <a:t>How do you access your logs?</a:t>
            </a:r>
          </a:p>
          <a:p>
            <a:endParaRPr lang="en-US" sz="3000" dirty="0"/>
          </a:p>
          <a:p>
            <a:r>
              <a:rPr lang="en-US" sz="3000" dirty="0"/>
              <a:t>Can I log on to live servers?</a:t>
            </a:r>
            <a:endParaRPr lang="en-US" dirty="0"/>
          </a:p>
        </p:txBody>
      </p:sp>
    </p:spTree>
    <p:extLst>
      <p:ext uri="{BB962C8B-B14F-4D97-AF65-F5344CB8AC3E}">
        <p14:creationId xmlns:p14="http://schemas.microsoft.com/office/powerpoint/2010/main" val="270238455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280D-7113-DD4B-A0D9-D28BDF077329}"/>
              </a:ext>
            </a:extLst>
          </p:cNvPr>
          <p:cNvPicPr>
            <a:picLocks noChangeAspect="1"/>
          </p:cNvPicPr>
          <p:nvPr/>
        </p:nvPicPr>
        <p:blipFill>
          <a:blip r:embed="rId3"/>
          <a:stretch>
            <a:fillRect/>
          </a:stretch>
        </p:blipFill>
        <p:spPr>
          <a:xfrm>
            <a:off x="0" y="0"/>
            <a:ext cx="1308735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7764087" y="266007"/>
            <a:ext cx="3950421" cy="1596040"/>
          </a:xfrm>
        </p:spPr>
        <p:txBody>
          <a:bodyPr>
            <a:normAutofit/>
          </a:bodyPr>
          <a:lstStyle/>
          <a:p>
            <a:r>
              <a:rPr lang="en-US" dirty="0">
                <a:solidFill>
                  <a:schemeClr val="bg1"/>
                </a:solidFill>
              </a:rPr>
              <a:t>Fin!</a:t>
            </a:r>
          </a:p>
        </p:txBody>
      </p:sp>
    </p:spTree>
    <p:extLst>
      <p:ext uri="{BB962C8B-B14F-4D97-AF65-F5344CB8AC3E}">
        <p14:creationId xmlns:p14="http://schemas.microsoft.com/office/powerpoint/2010/main" val="2624094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a:xfrm>
            <a:off x="810000" y="447188"/>
            <a:ext cx="10571998" cy="970450"/>
          </a:xfrm>
        </p:spPr>
        <p:txBody>
          <a:bodyPr>
            <a:normAutofit/>
          </a:bodyPr>
          <a:lstStyle/>
          <a:p>
            <a:r>
              <a:rPr lang="en-US" dirty="0"/>
              <a:t>Quick Plug, then Questions</a:t>
            </a:r>
          </a:p>
        </p:txBody>
      </p:sp>
      <p:sp>
        <p:nvSpPr>
          <p:cNvPr id="10" name="Content Placeholder 9">
            <a:extLst>
              <a:ext uri="{FF2B5EF4-FFF2-40B4-BE49-F238E27FC236}">
                <a16:creationId xmlns:a16="http://schemas.microsoft.com/office/drawing/2014/main" id="{9B58BF46-AB90-4648-BB7E-1F54A0405EAD}"/>
              </a:ext>
            </a:extLst>
          </p:cNvPr>
          <p:cNvSpPr>
            <a:spLocks noGrp="1"/>
          </p:cNvSpPr>
          <p:nvPr>
            <p:ph idx="1"/>
          </p:nvPr>
        </p:nvSpPr>
        <p:spPr>
          <a:xfrm>
            <a:off x="0" y="5518019"/>
            <a:ext cx="12192000" cy="1098912"/>
          </a:xfrm>
        </p:spPr>
        <p:txBody>
          <a:bodyPr>
            <a:normAutofit/>
          </a:bodyPr>
          <a:lstStyle/>
          <a:p>
            <a:pPr marL="0" indent="0" algn="ctr">
              <a:buNone/>
            </a:pPr>
            <a:r>
              <a:rPr lang="en-GB" sz="4400" dirty="0">
                <a:hlinkClick r:id="rId3"/>
              </a:rPr>
              <a:t>www.dddeastanglia.com</a:t>
            </a:r>
            <a:endParaRPr lang="en-US" sz="4400" dirty="0"/>
          </a:p>
        </p:txBody>
      </p:sp>
      <p:pic>
        <p:nvPicPr>
          <p:cNvPr id="7" name="Graphic 6">
            <a:extLst>
              <a:ext uri="{FF2B5EF4-FFF2-40B4-BE49-F238E27FC236}">
                <a16:creationId xmlns:a16="http://schemas.microsoft.com/office/drawing/2014/main" id="{4EE6076C-03FE-E844-A5F5-73D6CD61C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23" y="1417638"/>
            <a:ext cx="7372351" cy="4844688"/>
          </a:xfrm>
          <a:prstGeom prst="rect">
            <a:avLst/>
          </a:prstGeom>
        </p:spPr>
      </p:pic>
    </p:spTree>
    <p:extLst>
      <p:ext uri="{BB962C8B-B14F-4D97-AF65-F5344CB8AC3E}">
        <p14:creationId xmlns:p14="http://schemas.microsoft.com/office/powerpoint/2010/main" val="1318647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818712" y="2887301"/>
            <a:ext cx="10554574" cy="3636511"/>
          </a:xfrm>
        </p:spPr>
        <p:txBody>
          <a:bodyPr/>
          <a:lstStyle/>
          <a:p>
            <a:r>
              <a:rPr lang="en-US" dirty="0">
                <a:hlinkClick r:id="rId3"/>
              </a:rPr>
              <a:t>Exploring Net Core Docker Files - Andrew Lock</a:t>
            </a:r>
            <a:endParaRPr lang="en-US" dirty="0"/>
          </a:p>
          <a:p>
            <a:r>
              <a:rPr lang="en-US" dirty="0">
                <a:hlinkClick r:id="rId4"/>
              </a:rPr>
              <a:t>Docker for .Net Developers (7 part Series) - Steve Gordon</a:t>
            </a:r>
            <a:endParaRPr lang="en-US" dirty="0"/>
          </a:p>
          <a:p>
            <a:r>
              <a:rPr lang="en-US" dirty="0">
                <a:hlinkClick r:id="rId5"/>
              </a:rPr>
              <a:t>Announcing the Microsoft Container Registry - Rich Lander</a:t>
            </a:r>
            <a:endParaRPr lang="en-US" dirty="0"/>
          </a:p>
          <a:p>
            <a:r>
              <a:rPr lang="en-US" dirty="0">
                <a:hlinkClick r:id="rId6"/>
              </a:rPr>
              <a:t>How To Build a Smaller Docker Image – Medium</a:t>
            </a:r>
            <a:endParaRPr lang="en-US" dirty="0"/>
          </a:p>
          <a:p>
            <a:r>
              <a:rPr lang="en-US" dirty="0">
                <a:hlinkClick r:id="rId7"/>
              </a:rPr>
              <a:t>What's wrong with Latest</a:t>
            </a:r>
            <a:r>
              <a:rPr lang="en-US" dirty="0"/>
              <a:t> and </a:t>
            </a:r>
            <a:r>
              <a:rPr lang="en-US" dirty="0">
                <a:hlinkClick r:id="rId8"/>
              </a:rPr>
              <a:t>The misunderstood latest tag </a:t>
            </a:r>
            <a:endParaRPr lang="en-US" dirty="0"/>
          </a:p>
          <a:p>
            <a:r>
              <a:rPr lang="en-US" dirty="0">
                <a:hlinkClick r:id="rId9"/>
              </a:rPr>
              <a:t>Play with Docker Classroom - Dockers Labs</a:t>
            </a:r>
            <a:endParaRPr lang="en-US" dirty="0"/>
          </a:p>
          <a:p>
            <a:r>
              <a:rPr lang="en-GB" dirty="0">
                <a:hlinkClick r:id="rId10"/>
              </a:rPr>
              <a:t>https://docs.docker.com/engine/examples/dotnetcore/</a:t>
            </a:r>
            <a:endParaRPr lang="en-GB"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259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111284B-6728-2249-A289-247ECCEDB109}"/>
              </a:ext>
            </a:extLst>
          </p:cNvPr>
          <p:cNvPicPr>
            <a:picLocks noChangeAspect="1"/>
          </p:cNvPicPr>
          <p:nvPr/>
        </p:nvPicPr>
        <p:blipFill rotWithShape="1">
          <a:blip r:embed="rId3">
            <a:alphaModFix amt="40000"/>
          </a:blip>
          <a:srcRect t="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7C4F8266-54E1-4E45-B5DB-CE1E4289838D}"/>
              </a:ext>
            </a:extLst>
          </p:cNvPr>
          <p:cNvSpPr>
            <a:spLocks noGrp="1"/>
          </p:cNvSpPr>
          <p:nvPr>
            <p:ph type="title"/>
          </p:nvPr>
        </p:nvSpPr>
        <p:spPr>
          <a:xfrm>
            <a:off x="810000" y="447188"/>
            <a:ext cx="10571998" cy="970450"/>
          </a:xfrm>
        </p:spPr>
        <p:txBody>
          <a:bodyPr>
            <a:normAutofit/>
          </a:bodyPr>
          <a:lstStyle/>
          <a:p>
            <a:r>
              <a:rPr lang="en-US" dirty="0"/>
              <a:t>Use cases for Docker</a:t>
            </a:r>
          </a:p>
        </p:txBody>
      </p:sp>
    </p:spTree>
    <p:extLst>
      <p:ext uri="{BB962C8B-B14F-4D97-AF65-F5344CB8AC3E}">
        <p14:creationId xmlns:p14="http://schemas.microsoft.com/office/powerpoint/2010/main" val="1990400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926376" y="5280847"/>
            <a:ext cx="4055510" cy="434974"/>
          </a:xfrm>
        </p:spPr>
        <p:txBody>
          <a:bodyPr/>
          <a:lstStyle/>
          <a:p>
            <a:r>
              <a:rPr lang="en-GB" dirty="0"/>
              <a:t>https://medium.com/@dcook_net</a:t>
            </a:r>
            <a:endParaRPr lang="en-US" dirty="0"/>
          </a:p>
        </p:txBody>
      </p:sp>
      <p:sp>
        <p:nvSpPr>
          <p:cNvPr id="6" name="Subtitle 2">
            <a:extLst>
              <a:ext uri="{FF2B5EF4-FFF2-40B4-BE49-F238E27FC236}">
                <a16:creationId xmlns:a16="http://schemas.microsoft.com/office/drawing/2014/main" id="{2AF94828-2F88-0447-B85E-9DF9F614E252}"/>
              </a:ext>
            </a:extLst>
          </p:cNvPr>
          <p:cNvSpPr txBox="1">
            <a:spLocks/>
          </p:cNvSpPr>
          <p:nvPr/>
        </p:nvSpPr>
        <p:spPr>
          <a:xfrm>
            <a:off x="6195750" y="5280847"/>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0" name="Picture 9">
            <a:extLst>
              <a:ext uri="{FF2B5EF4-FFF2-40B4-BE49-F238E27FC236}">
                <a16:creationId xmlns:a16="http://schemas.microsoft.com/office/drawing/2014/main" id="{23BC176A-486F-0944-8A36-5B42E631FA40}"/>
              </a:ext>
            </a:extLst>
          </p:cNvPr>
          <p:cNvPicPr>
            <a:picLocks noChangeAspect="1"/>
          </p:cNvPicPr>
          <p:nvPr/>
        </p:nvPicPr>
        <p:blipFill>
          <a:blip r:embed="rId3"/>
          <a:stretch>
            <a:fillRect/>
          </a:stretch>
        </p:blipFill>
        <p:spPr>
          <a:xfrm>
            <a:off x="5520000" y="5177702"/>
            <a:ext cx="576000" cy="576000"/>
          </a:xfrm>
          <a:prstGeom prst="rect">
            <a:avLst/>
          </a:prstGeom>
        </p:spPr>
      </p:pic>
      <p:pic>
        <p:nvPicPr>
          <p:cNvPr id="12" name="Picture 11">
            <a:extLst>
              <a:ext uri="{FF2B5EF4-FFF2-40B4-BE49-F238E27FC236}">
                <a16:creationId xmlns:a16="http://schemas.microsoft.com/office/drawing/2014/main" id="{4303DEE4-36A6-364F-95A8-F286C57828D0}"/>
              </a:ext>
            </a:extLst>
          </p:cNvPr>
          <p:cNvPicPr>
            <a:picLocks noChangeAspect="1"/>
          </p:cNvPicPr>
          <p:nvPr/>
        </p:nvPicPr>
        <p:blipFill>
          <a:blip r:embed="rId4"/>
          <a:stretch>
            <a:fillRect/>
          </a:stretch>
        </p:blipFill>
        <p:spPr>
          <a:xfrm>
            <a:off x="234001" y="5177702"/>
            <a:ext cx="576000" cy="576000"/>
          </a:xfrm>
          <a:prstGeom prst="rect">
            <a:avLst/>
          </a:prstGeom>
        </p:spPr>
      </p:pic>
      <p:pic>
        <p:nvPicPr>
          <p:cNvPr id="14" name="Picture 13">
            <a:extLst>
              <a:ext uri="{FF2B5EF4-FFF2-40B4-BE49-F238E27FC236}">
                <a16:creationId xmlns:a16="http://schemas.microsoft.com/office/drawing/2014/main" id="{3F98D68D-DD34-204A-8B17-79274C148971}"/>
              </a:ext>
            </a:extLst>
          </p:cNvPr>
          <p:cNvPicPr>
            <a:picLocks noChangeAspect="1"/>
          </p:cNvPicPr>
          <p:nvPr/>
        </p:nvPicPr>
        <p:blipFill>
          <a:blip r:embed="rId5"/>
          <a:stretch>
            <a:fillRect/>
          </a:stretch>
        </p:blipFill>
        <p:spPr>
          <a:xfrm>
            <a:off x="234001" y="6065630"/>
            <a:ext cx="576000" cy="576000"/>
          </a:xfrm>
          <a:prstGeom prst="rect">
            <a:avLst/>
          </a:prstGeom>
        </p:spPr>
      </p:pic>
      <p:sp>
        <p:nvSpPr>
          <p:cNvPr id="15" name="Subtitle 2">
            <a:extLst>
              <a:ext uri="{FF2B5EF4-FFF2-40B4-BE49-F238E27FC236}">
                <a16:creationId xmlns:a16="http://schemas.microsoft.com/office/drawing/2014/main" id="{C59822C7-730C-9A44-B760-17E189A53ACF}"/>
              </a:ext>
            </a:extLst>
          </p:cNvPr>
          <p:cNvSpPr txBox="1">
            <a:spLocks/>
          </p:cNvSpPr>
          <p:nvPr/>
        </p:nvSpPr>
        <p:spPr>
          <a:xfrm>
            <a:off x="926376" y="6212009"/>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https://github.com/dcook-net/</a:t>
            </a:r>
            <a:endParaRPr lang="en-US" dirty="0"/>
          </a:p>
        </p:txBody>
      </p:sp>
      <p:sp>
        <p:nvSpPr>
          <p:cNvPr id="4" name="Rectangle 3">
            <a:extLst>
              <a:ext uri="{FF2B5EF4-FFF2-40B4-BE49-F238E27FC236}">
                <a16:creationId xmlns:a16="http://schemas.microsoft.com/office/drawing/2014/main" id="{B43A714F-EE7D-F444-A96D-F1C17034511D}"/>
              </a:ext>
            </a:extLst>
          </p:cNvPr>
          <p:cNvSpPr/>
          <p:nvPr/>
        </p:nvSpPr>
        <p:spPr>
          <a:xfrm>
            <a:off x="6201646" y="6207138"/>
            <a:ext cx="6096000" cy="369332"/>
          </a:xfrm>
          <a:prstGeom prst="rect">
            <a:avLst/>
          </a:prstGeom>
        </p:spPr>
        <p:txBody>
          <a:bodyPr>
            <a:spAutoFit/>
          </a:bodyPr>
          <a:lstStyle/>
          <a:p>
            <a:r>
              <a:rPr lang="en-US" dirty="0"/>
              <a:t>Slides &amp; code : </a:t>
            </a:r>
            <a:r>
              <a:rPr lang="en-US" dirty="0">
                <a:hlinkClick r:id="rId6"/>
              </a:rPr>
              <a:t>https://bit.ly/2EO2lth</a:t>
            </a:r>
            <a:endParaRPr lang="en-US" dirty="0"/>
          </a:p>
        </p:txBody>
      </p:sp>
      <p:pic>
        <p:nvPicPr>
          <p:cNvPr id="11" name="Picture 10">
            <a:extLst>
              <a:ext uri="{FF2B5EF4-FFF2-40B4-BE49-F238E27FC236}">
                <a16:creationId xmlns:a16="http://schemas.microsoft.com/office/drawing/2014/main" id="{C5433D9D-2AF2-614C-8C95-F918CC6FB57A}"/>
              </a:ext>
            </a:extLst>
          </p:cNvPr>
          <p:cNvPicPr>
            <a:picLocks noChangeAspect="1"/>
          </p:cNvPicPr>
          <p:nvPr/>
        </p:nvPicPr>
        <p:blipFill>
          <a:blip r:embed="rId5"/>
          <a:stretch>
            <a:fillRect/>
          </a:stretch>
        </p:blipFill>
        <p:spPr>
          <a:xfrm>
            <a:off x="5536625" y="6065630"/>
            <a:ext cx="576000" cy="576000"/>
          </a:xfrm>
          <a:prstGeom prst="rect">
            <a:avLst/>
          </a:prstGeom>
        </p:spPr>
      </p:pic>
    </p:spTree>
    <p:extLst>
      <p:ext uri="{BB962C8B-B14F-4D97-AF65-F5344CB8AC3E}">
        <p14:creationId xmlns:p14="http://schemas.microsoft.com/office/powerpoint/2010/main" val="338849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QA / Testers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FE59A5-82E9-2541-B9C3-6274873A0E41}"/>
              </a:ext>
            </a:extLst>
          </p:cNvPr>
          <p:cNvPicPr>
            <a:picLocks noChangeAspect="1"/>
          </p:cNvPicPr>
          <p:nvPr/>
        </p:nvPicPr>
        <p:blipFill>
          <a:blip r:embed="rId6"/>
          <a:stretch>
            <a:fillRect/>
          </a:stretch>
        </p:blipFill>
        <p:spPr>
          <a:xfrm>
            <a:off x="4823432" y="1800000"/>
            <a:ext cx="2772000" cy="2772000"/>
          </a:xfrm>
          <a:prstGeom prst="rect">
            <a:avLst/>
          </a:prstGeom>
        </p:spPr>
      </p:pic>
    </p:spTree>
    <p:extLst>
      <p:ext uri="{BB962C8B-B14F-4D97-AF65-F5344CB8AC3E}">
        <p14:creationId xmlns:p14="http://schemas.microsoft.com/office/powerpoint/2010/main" val="38787260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UI </a:t>
            </a:r>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C24E91-402B-AA47-9B04-9BF8727BD42D}"/>
              </a:ext>
            </a:extLst>
          </p:cNvPr>
          <p:cNvPicPr>
            <a:picLocks noChangeAspect="1"/>
          </p:cNvPicPr>
          <p:nvPr/>
        </p:nvPicPr>
        <p:blipFill>
          <a:blip r:embed="rId6"/>
          <a:stretch>
            <a:fillRect/>
          </a:stretch>
        </p:blipFill>
        <p:spPr>
          <a:xfrm>
            <a:off x="5343373" y="1800000"/>
            <a:ext cx="1847998" cy="2772000"/>
          </a:xfrm>
          <a:prstGeom prst="rect">
            <a:avLst/>
          </a:prstGeom>
        </p:spPr>
      </p:pic>
    </p:spTree>
    <p:extLst>
      <p:ext uri="{BB962C8B-B14F-4D97-AF65-F5344CB8AC3E}">
        <p14:creationId xmlns:p14="http://schemas.microsoft.com/office/powerpoint/2010/main" val="14927918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rgbClr val="000000"/>
      </a:dk1>
      <a:lt1>
        <a:srgbClr val="FFFFFF"/>
      </a:lt1>
      <a:dk2>
        <a:srgbClr val="212121"/>
      </a:dk2>
      <a:lt2>
        <a:srgbClr val="636363"/>
      </a:lt2>
      <a:accent1>
        <a:srgbClr val="19B0F2"/>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9353</TotalTime>
  <Words>4222</Words>
  <Application>Microsoft Macintosh PowerPoint</Application>
  <PresentationFormat>Widescreen</PresentationFormat>
  <Paragraphs>506</Paragraphs>
  <Slides>70</Slides>
  <Notes>70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Century Gothic</vt:lpstr>
      <vt:lpstr>Wingdings 2</vt:lpstr>
      <vt:lpstr>Quotable</vt:lpstr>
      <vt:lpstr>Getting started  with Docker </vt:lpstr>
      <vt:lpstr>What is Docker?</vt:lpstr>
      <vt:lpstr>Context:  Our Application Stack</vt:lpstr>
      <vt:lpstr>Setting up you Dev Environment </vt:lpstr>
      <vt:lpstr>Same Stack, but running in containers</vt:lpstr>
      <vt:lpstr>Demo 1</vt:lpstr>
      <vt:lpstr>Use cases for Docker</vt:lpstr>
      <vt:lpstr>QA / Testers</vt:lpstr>
      <vt:lpstr>UI Devs</vt:lpstr>
      <vt:lpstr>Devs</vt:lpstr>
      <vt:lpstr>Context Switching</vt:lpstr>
      <vt:lpstr>You  can’t use Docker! (In Prod)</vt:lpstr>
      <vt:lpstr>Building  Containers</vt:lpstr>
      <vt:lpstr>Building  Containers</vt:lpstr>
      <vt:lpstr>Context: Our Sample service</vt:lpstr>
      <vt:lpstr>Our Dockerfile</vt:lpstr>
      <vt:lpstr>Our Dockerfile</vt:lpstr>
      <vt:lpstr>Dockerfile</vt:lpstr>
      <vt:lpstr>Dockerfile</vt:lpstr>
      <vt:lpstr>Dockerfile</vt:lpstr>
      <vt:lpstr>Dockerfile</vt:lpstr>
      <vt:lpstr>Dockerfile</vt:lpstr>
      <vt:lpstr>Dockerfile</vt:lpstr>
      <vt:lpstr>Dockerfile</vt:lpstr>
      <vt:lpstr>Dockerfile: No Changes to our code!</vt:lpstr>
      <vt:lpstr>Dockerfile</vt:lpstr>
      <vt:lpstr>Dockerfile – F#</vt:lpstr>
      <vt:lpstr>Dockerfile</vt:lpstr>
      <vt:lpstr>Dockerfile</vt:lpstr>
      <vt:lpstr>Dockerfile</vt:lpstr>
      <vt:lpstr>Dockerfile</vt:lpstr>
      <vt:lpstr>Dockerfile</vt:lpstr>
      <vt:lpstr>Dockerfile</vt:lpstr>
      <vt:lpstr>Build an Image</vt:lpstr>
      <vt:lpstr>Demo – Build an Image</vt:lpstr>
      <vt:lpstr>Start a Container</vt:lpstr>
      <vt:lpstr>Demo – Start a Container</vt:lpstr>
      <vt:lpstr>Docker Compose</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Road To Production</vt:lpstr>
      <vt:lpstr>Automate your build process</vt:lpstr>
      <vt:lpstr>What this means for Devs</vt:lpstr>
      <vt:lpstr>New  Challenges</vt:lpstr>
      <vt:lpstr>Things to consider</vt:lpstr>
      <vt:lpstr>Fin!</vt:lpstr>
      <vt:lpstr>Quick Plug, then Questions</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Dockerising .Net  applications</dc:title>
  <dc:creator>David Cook</dc:creator>
  <cp:lastModifiedBy>David Cook</cp:lastModifiedBy>
  <cp:revision>107</cp:revision>
  <dcterms:created xsi:type="dcterms:W3CDTF">2019-06-24T16:48:45Z</dcterms:created>
  <dcterms:modified xsi:type="dcterms:W3CDTF">2019-09-30T17:14:20Z</dcterms:modified>
</cp:coreProperties>
</file>